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0" r:id="rId3"/>
    <p:sldId id="363" r:id="rId4"/>
    <p:sldId id="405" r:id="rId5"/>
    <p:sldId id="408" r:id="rId6"/>
    <p:sldId id="411" r:id="rId7"/>
    <p:sldId id="412" r:id="rId8"/>
    <p:sldId id="413" r:id="rId9"/>
    <p:sldId id="410" r:id="rId10"/>
    <p:sldId id="418" r:id="rId11"/>
    <p:sldId id="414" r:id="rId12"/>
    <p:sldId id="367" r:id="rId13"/>
    <p:sldId id="409" r:id="rId14"/>
    <p:sldId id="421" r:id="rId15"/>
    <p:sldId id="368" r:id="rId16"/>
    <p:sldId id="406" r:id="rId17"/>
    <p:sldId id="261" r:id="rId18"/>
    <p:sldId id="321" r:id="rId19"/>
    <p:sldId id="415" r:id="rId20"/>
    <p:sldId id="417" r:id="rId21"/>
    <p:sldId id="356" r:id="rId22"/>
    <p:sldId id="307" r:id="rId23"/>
    <p:sldId id="361" r:id="rId24"/>
    <p:sldId id="305" r:id="rId25"/>
    <p:sldId id="373" r:id="rId26"/>
    <p:sldId id="308" r:id="rId27"/>
    <p:sldId id="370" r:id="rId28"/>
    <p:sldId id="362" r:id="rId29"/>
    <p:sldId id="366" r:id="rId30"/>
    <p:sldId id="416" r:id="rId31"/>
    <p:sldId id="369" r:id="rId32"/>
    <p:sldId id="374" r:id="rId33"/>
    <p:sldId id="375" r:id="rId34"/>
    <p:sldId id="364" r:id="rId35"/>
    <p:sldId id="310" r:id="rId36"/>
    <p:sldId id="365" r:id="rId37"/>
    <p:sldId id="309" r:id="rId38"/>
    <p:sldId id="311" r:id="rId39"/>
    <p:sldId id="314" r:id="rId40"/>
    <p:sldId id="312" r:id="rId41"/>
    <p:sldId id="371" r:id="rId42"/>
    <p:sldId id="313" r:id="rId43"/>
    <p:sldId id="315" r:id="rId44"/>
    <p:sldId id="376" r:id="rId45"/>
    <p:sldId id="377" r:id="rId46"/>
    <p:sldId id="378" r:id="rId47"/>
    <p:sldId id="379" r:id="rId48"/>
    <p:sldId id="380" r:id="rId49"/>
    <p:sldId id="381" r:id="rId50"/>
    <p:sldId id="382" r:id="rId51"/>
    <p:sldId id="383" r:id="rId52"/>
    <p:sldId id="385" r:id="rId53"/>
    <p:sldId id="384" r:id="rId54"/>
    <p:sldId id="386" r:id="rId55"/>
    <p:sldId id="388" r:id="rId56"/>
    <p:sldId id="390" r:id="rId57"/>
    <p:sldId id="389" r:id="rId58"/>
    <p:sldId id="387" r:id="rId59"/>
    <p:sldId id="393" r:id="rId60"/>
    <p:sldId id="391" r:id="rId61"/>
    <p:sldId id="394" r:id="rId62"/>
    <p:sldId id="392" r:id="rId63"/>
    <p:sldId id="395" r:id="rId64"/>
    <p:sldId id="401" r:id="rId65"/>
    <p:sldId id="397" r:id="rId66"/>
    <p:sldId id="396" r:id="rId67"/>
    <p:sldId id="398" r:id="rId68"/>
    <p:sldId id="400" r:id="rId69"/>
    <p:sldId id="402" r:id="rId70"/>
    <p:sldId id="399" r:id="rId71"/>
    <p:sldId id="403" r:id="rId72"/>
    <p:sldId id="404" r:id="rId73"/>
    <p:sldId id="407" r:id="rId74"/>
    <p:sldId id="332" r:id="rId75"/>
    <p:sldId id="350" r:id="rId76"/>
    <p:sldId id="351" r:id="rId77"/>
    <p:sldId id="419" r:id="rId78"/>
    <p:sldId id="420"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4660"/>
  </p:normalViewPr>
  <p:slideViewPr>
    <p:cSldViewPr snapToGrid="0">
      <p:cViewPr varScale="1">
        <p:scale>
          <a:sx n="64" d="100"/>
          <a:sy n="64" d="100"/>
        </p:scale>
        <p:origin x="9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74B05-3A24-4291-A781-AF32975A9D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A3BFE5-F382-4545-883C-FE995A6656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11D92-62D5-45F0-8670-FC79FC398D72}"/>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5" name="Footer Placeholder 4">
            <a:extLst>
              <a:ext uri="{FF2B5EF4-FFF2-40B4-BE49-F238E27FC236}">
                <a16:creationId xmlns:a16="http://schemas.microsoft.com/office/drawing/2014/main" id="{E7E67321-0B84-4508-97F1-3F2BDC65A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B98109-FF03-40D9-A823-52C5E7F5D4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34062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A0D72-7839-4E2A-8F6A-806D6D5A60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EDC9B1-3D9E-4745-AC67-A9AF43DFD8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A09EE-876D-4D47-BA26-DE4475B6C66D}"/>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5" name="Footer Placeholder 4">
            <a:extLst>
              <a:ext uri="{FF2B5EF4-FFF2-40B4-BE49-F238E27FC236}">
                <a16:creationId xmlns:a16="http://schemas.microsoft.com/office/drawing/2014/main" id="{C7D5F56C-1235-42E5-9711-D56531C30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B154BE-DF63-49AF-BD4A-4F81B43BCACF}"/>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098041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D9C168-6933-4546-9DAA-837481B64B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28F66D-C772-4CD2-B143-67E54C8972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4522B4-8AF2-49C5-99B8-433320D9910A}"/>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5" name="Footer Placeholder 4">
            <a:extLst>
              <a:ext uri="{FF2B5EF4-FFF2-40B4-BE49-F238E27FC236}">
                <a16:creationId xmlns:a16="http://schemas.microsoft.com/office/drawing/2014/main" id="{991B8285-FA87-4AB6-BEDB-C303C2F44C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BA2AD7-BC19-407F-939B-6B68891D61A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512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7FFB-597F-4C37-8CC1-BB8F7D22E9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B06AA-6DD9-453C-9DC3-DFFE4462E6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2581EF-25CF-4AA6-83C6-8227107F6D6D}"/>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5" name="Footer Placeholder 4">
            <a:extLst>
              <a:ext uri="{FF2B5EF4-FFF2-40B4-BE49-F238E27FC236}">
                <a16:creationId xmlns:a16="http://schemas.microsoft.com/office/drawing/2014/main" id="{025077CA-4569-4F9A-AE85-FE342ABA2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0989DA-383B-43D1-A8B0-17533C332150}"/>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99028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1ED5-29D0-4A4F-87F3-4A1B84CB1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5C3925-A323-4B02-8BF8-B2AE4B3982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0AEFF-79F1-45F2-87AC-5CA6FD600A41}"/>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5" name="Footer Placeholder 4">
            <a:extLst>
              <a:ext uri="{FF2B5EF4-FFF2-40B4-BE49-F238E27FC236}">
                <a16:creationId xmlns:a16="http://schemas.microsoft.com/office/drawing/2014/main" id="{8032C0A4-BE6C-41FE-B6BD-A6E6D8E7F1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BCD78-972D-4E6C-8711-2930D9EC80D7}"/>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273225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040D-C35E-4DD7-AF84-99C8331A9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BF78DD-B534-4C1A-BD34-AB3EEDCE01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48FC00-F7EA-46A1-A7F2-22E0F92AB5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87851-9DDF-4537-A2F7-538D64BE4057}"/>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6" name="Footer Placeholder 5">
            <a:extLst>
              <a:ext uri="{FF2B5EF4-FFF2-40B4-BE49-F238E27FC236}">
                <a16:creationId xmlns:a16="http://schemas.microsoft.com/office/drawing/2014/main" id="{F4799141-B3CB-43DA-BC96-655BE36E57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C5203C-2B35-4DCA-AC11-CD3DECE7155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017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C62-CCD4-4D4E-AE42-CB3B39E6BD6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9FE632-A367-464D-807A-755E9784A7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38B7EB-ECD9-4452-98C4-CCA5EE3146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BF3FDF-E300-4C9C-9F15-39CCDA20A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CE5E5C-B257-4EC8-9BD5-3743D84F4F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1AEB94-669D-40F6-9923-5DE1AA57E71A}"/>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8" name="Footer Placeholder 7">
            <a:extLst>
              <a:ext uri="{FF2B5EF4-FFF2-40B4-BE49-F238E27FC236}">
                <a16:creationId xmlns:a16="http://schemas.microsoft.com/office/drawing/2014/main" id="{1E3232B7-991F-48FB-BB26-5983D656F0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64A203-5594-4688-9D94-60E58E6BAA26}"/>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28186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2F4A-0F9F-4406-9CF8-9E551DD797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9BFCE-FEBC-4B29-9C65-0BD99BF2ADE8}"/>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4" name="Footer Placeholder 3">
            <a:extLst>
              <a:ext uri="{FF2B5EF4-FFF2-40B4-BE49-F238E27FC236}">
                <a16:creationId xmlns:a16="http://schemas.microsoft.com/office/drawing/2014/main" id="{0457431C-7317-4239-859E-BC107D37D3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B2DC99-29C7-4213-AD06-8A5ED914D148}"/>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2621996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74321-F7BB-40F2-99BE-A6BEFC419681}"/>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3" name="Footer Placeholder 2">
            <a:extLst>
              <a:ext uri="{FF2B5EF4-FFF2-40B4-BE49-F238E27FC236}">
                <a16:creationId xmlns:a16="http://schemas.microsoft.com/office/drawing/2014/main" id="{39027658-3ECD-43AC-B683-BB28910CB0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D920B3-E2EA-458C-B25A-2377F16A01AB}"/>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752258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3335B-59F8-4912-9E06-93BD517B0E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380B96-3F7F-41A5-9B6B-07A373E3B4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2C2AE3D-E900-4D2F-B737-E5DB1D4AF5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51342-79D1-453E-BA52-2CF4497623BB}"/>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6" name="Footer Placeholder 5">
            <a:extLst>
              <a:ext uri="{FF2B5EF4-FFF2-40B4-BE49-F238E27FC236}">
                <a16:creationId xmlns:a16="http://schemas.microsoft.com/office/drawing/2014/main" id="{1A36B128-193C-4C61-B601-D4CE4D104B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66F1D-C624-4707-A1DF-8670F7172BCA}"/>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19609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1D106-9719-48A1-9691-D5F1CA55A9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C9067E-811C-40EB-93CC-51FDEDCB8E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4A68337-5F3A-4D32-8B9F-1D9DC749EB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547AF4-A490-415D-9CF3-039B8251273D}"/>
              </a:ext>
            </a:extLst>
          </p:cNvPr>
          <p:cNvSpPr>
            <a:spLocks noGrp="1"/>
          </p:cNvSpPr>
          <p:nvPr>
            <p:ph type="dt" sz="half" idx="10"/>
          </p:nvPr>
        </p:nvSpPr>
        <p:spPr/>
        <p:txBody>
          <a:bodyPr/>
          <a:lstStyle/>
          <a:p>
            <a:fld id="{B6F6FC65-606F-4741-9B24-075F4F9447DA}" type="datetimeFigureOut">
              <a:rPr lang="en-US" smtClean="0"/>
              <a:t>1/26/2023</a:t>
            </a:fld>
            <a:endParaRPr lang="en-US"/>
          </a:p>
        </p:txBody>
      </p:sp>
      <p:sp>
        <p:nvSpPr>
          <p:cNvPr id="6" name="Footer Placeholder 5">
            <a:extLst>
              <a:ext uri="{FF2B5EF4-FFF2-40B4-BE49-F238E27FC236}">
                <a16:creationId xmlns:a16="http://schemas.microsoft.com/office/drawing/2014/main" id="{B49E3688-1D2D-4471-A2C3-D4771402D0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9801D-17F6-4728-88AA-85CD14F0C7DC}"/>
              </a:ext>
            </a:extLst>
          </p:cNvPr>
          <p:cNvSpPr>
            <a:spLocks noGrp="1"/>
          </p:cNvSpPr>
          <p:nvPr>
            <p:ph type="sldNum" sz="quarter" idx="12"/>
          </p:nvPr>
        </p:nvSpPr>
        <p:spPr/>
        <p:txBody>
          <a:bodyPr/>
          <a:lstStyle/>
          <a:p>
            <a:fld id="{CEE74196-E3DC-4D9F-9C23-885FCA61F08E}" type="slidenum">
              <a:rPr lang="en-US" smtClean="0"/>
              <a:t>‹#›</a:t>
            </a:fld>
            <a:endParaRPr lang="en-US"/>
          </a:p>
        </p:txBody>
      </p:sp>
    </p:spTree>
    <p:extLst>
      <p:ext uri="{BB962C8B-B14F-4D97-AF65-F5344CB8AC3E}">
        <p14:creationId xmlns:p14="http://schemas.microsoft.com/office/powerpoint/2010/main" val="3545194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316C9F-2627-4541-80CD-BF9A52A248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72A607-D6FD-4481-93B2-DE5B5727DE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2C58C-2F9B-45C8-8A91-F22511055C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F6FC65-606F-4741-9B24-075F4F9447DA}" type="datetimeFigureOut">
              <a:rPr lang="en-US" smtClean="0"/>
              <a:t>1/26/2023</a:t>
            </a:fld>
            <a:endParaRPr lang="en-US"/>
          </a:p>
        </p:txBody>
      </p:sp>
      <p:sp>
        <p:nvSpPr>
          <p:cNvPr id="5" name="Footer Placeholder 4">
            <a:extLst>
              <a:ext uri="{FF2B5EF4-FFF2-40B4-BE49-F238E27FC236}">
                <a16:creationId xmlns:a16="http://schemas.microsoft.com/office/drawing/2014/main" id="{D72F29A8-10AB-4123-9F6D-FDA815CB44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467C0BF-FE4E-473D-A135-EB1C8AE0F4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74196-E3DC-4D9F-9C23-885FCA61F08E}" type="slidenum">
              <a:rPr lang="en-US" smtClean="0"/>
              <a:t>‹#›</a:t>
            </a:fld>
            <a:endParaRPr lang="en-US"/>
          </a:p>
        </p:txBody>
      </p:sp>
    </p:spTree>
    <p:extLst>
      <p:ext uri="{BB962C8B-B14F-4D97-AF65-F5344CB8AC3E}">
        <p14:creationId xmlns:p14="http://schemas.microsoft.com/office/powerpoint/2010/main" val="10856695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docs.google.com/forms/d/e/1FAIpQLSeMYjD0z3DfCBDqGo6tT16coZP_Gi0w37Qule2NaLnEVRQqXA/viewfor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C21B6-E5F2-441B-AC6C-A2AD52155B92}"/>
              </a:ext>
            </a:extLst>
          </p:cNvPr>
          <p:cNvSpPr>
            <a:spLocks noGrp="1"/>
          </p:cNvSpPr>
          <p:nvPr>
            <p:ph type="ctrTitle"/>
          </p:nvPr>
        </p:nvSpPr>
        <p:spPr>
          <a:xfrm>
            <a:off x="1524000" y="2438507"/>
            <a:ext cx="9144000" cy="1529600"/>
          </a:xfrm>
        </p:spPr>
        <p:txBody>
          <a:bodyPr>
            <a:noAutofit/>
          </a:bodyPr>
          <a:lstStyle/>
          <a:p>
            <a:r>
              <a:rPr lang="en-ID" sz="2800" b="1" dirty="0">
                <a:effectLst/>
                <a:ea typeface="Arial Unicode MS" panose="020B0604020202020204"/>
                <a:cs typeface="Arial Unicode MS" panose="020B0604020202020204"/>
              </a:rPr>
              <a:t>PEMBUATAN MINI SCADA HMI DENGAN BAHASA PEMROGRAMAN PYTHON DAN QML UNTUK PLC OUTSEAL</a:t>
            </a:r>
            <a:br>
              <a:rPr lang="en-US" sz="2800" b="1" dirty="0"/>
            </a:br>
            <a:r>
              <a:rPr lang="en-US" sz="2800" b="1" dirty="0"/>
              <a:t>Practical Training Handout</a:t>
            </a:r>
          </a:p>
        </p:txBody>
      </p:sp>
      <p:sp>
        <p:nvSpPr>
          <p:cNvPr id="3" name="Subtitle 2">
            <a:extLst>
              <a:ext uri="{FF2B5EF4-FFF2-40B4-BE49-F238E27FC236}">
                <a16:creationId xmlns:a16="http://schemas.microsoft.com/office/drawing/2014/main" id="{D0F5C3EC-F354-4CA0-8239-1183B1584AFD}"/>
              </a:ext>
            </a:extLst>
          </p:cNvPr>
          <p:cNvSpPr>
            <a:spLocks noGrp="1"/>
          </p:cNvSpPr>
          <p:nvPr>
            <p:ph type="subTitle" idx="1"/>
          </p:nvPr>
        </p:nvSpPr>
        <p:spPr>
          <a:xfrm>
            <a:off x="1523997" y="4282538"/>
            <a:ext cx="9144000" cy="1029994"/>
          </a:xfrm>
        </p:spPr>
        <p:txBody>
          <a:bodyPr>
            <a:normAutofit/>
          </a:bodyPr>
          <a:lstStyle/>
          <a:p>
            <a:r>
              <a:rPr lang="en-US" dirty="0"/>
              <a:t>Written by :</a:t>
            </a:r>
          </a:p>
          <a:p>
            <a:r>
              <a:rPr lang="en-US" dirty="0"/>
              <a:t>Muhammad </a:t>
            </a:r>
            <a:r>
              <a:rPr lang="en-US" dirty="0" err="1"/>
              <a:t>Husni</a:t>
            </a:r>
            <a:r>
              <a:rPr lang="en-US" dirty="0"/>
              <a:t> </a:t>
            </a:r>
            <a:r>
              <a:rPr lang="en-US" dirty="0" err="1"/>
              <a:t>Muttaqin</a:t>
            </a:r>
            <a:endParaRPr lang="en-US" dirty="0"/>
          </a:p>
        </p:txBody>
      </p:sp>
      <p:pic>
        <p:nvPicPr>
          <p:cNvPr id="1026" name="Picture 1">
            <a:extLst>
              <a:ext uri="{FF2B5EF4-FFF2-40B4-BE49-F238E27FC236}">
                <a16:creationId xmlns:a16="http://schemas.microsoft.com/office/drawing/2014/main" id="{94F3AD98-3CFD-4803-8AF4-6E48860CB3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9753100" y="5439746"/>
            <a:ext cx="2438900" cy="14480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F31DD6C-19F8-467B-9B79-F5A07DA50F29}"/>
              </a:ext>
            </a:extLst>
          </p:cNvPr>
          <p:cNvSpPr>
            <a:spLocks noChangeArrowheads="1"/>
          </p:cNvSpPr>
          <p:nvPr/>
        </p:nvSpPr>
        <p:spPr bwMode="auto">
          <a:xfrm>
            <a:off x="2293034" y="17920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5DB78D3F-69AC-4A46-83D3-28CF7210F821}"/>
              </a:ext>
            </a:extLst>
          </p:cNvPr>
          <p:cNvSpPr/>
          <p:nvPr/>
        </p:nvSpPr>
        <p:spPr>
          <a:xfrm>
            <a:off x="2501701" y="5369707"/>
            <a:ext cx="7188591" cy="1158972"/>
          </a:xfrm>
          <a:prstGeom prst="rect">
            <a:avLst/>
          </a:prstGeom>
        </p:spPr>
        <p:txBody>
          <a:bodyPr wrap="square">
            <a:spAutoFit/>
          </a:bodyPr>
          <a:lstStyle/>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Lab.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Politeknik</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Elektronika</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Negeri Surabaya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Komunitas</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Belajar</a:t>
            </a: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 Arduino dan </a:t>
            </a:r>
            <a:r>
              <a:rPr lang="en-US" sz="2000" b="1" dirty="0" err="1">
                <a:latin typeface="Arial Unicode MS" panose="020B0604020202020204" pitchFamily="34" charset="-128"/>
                <a:ea typeface="Arial Unicode MS" panose="020B0604020202020204" pitchFamily="34" charset="-128"/>
                <a:cs typeface="Arial Unicode MS" panose="020B0604020202020204" pitchFamily="34" charset="-128"/>
              </a:rPr>
              <a:t>Mekatronika</a:t>
            </a:r>
            <a:endParaRPr lang="en-US" sz="2000" b="1" dirty="0">
              <a:latin typeface="Arial Unicode MS" panose="020B0604020202020204" pitchFamily="34" charset="-128"/>
              <a:ea typeface="Arial Unicode MS" panose="020B0604020202020204" pitchFamily="34" charset="-128"/>
              <a:cs typeface="Arial Unicode MS" panose="020B0604020202020204" pitchFamily="34" charset="-128"/>
            </a:endParaRPr>
          </a:p>
          <a:p>
            <a:pPr algn="ctr">
              <a:lnSpc>
                <a:spcPct val="107000"/>
              </a:lnSpc>
              <a:spcAft>
                <a:spcPts val="800"/>
              </a:spcAft>
            </a:pPr>
            <a:r>
              <a:rPr lang="en-US" sz="2000" b="1" dirty="0">
                <a:latin typeface="Arial Unicode MS" panose="020B0604020202020204" pitchFamily="34" charset="-128"/>
                <a:ea typeface="Arial Unicode MS" panose="020B0604020202020204" pitchFamily="34" charset="-128"/>
                <a:cs typeface="Arial Unicode MS" panose="020B0604020202020204" pitchFamily="34" charset="-128"/>
              </a:rPr>
              <a:t>2023</a:t>
            </a:r>
            <a:endParaRPr lang="en-US" sz="2000" dirty="0">
              <a:latin typeface="Arial Unicode MS" panose="020B0604020202020204" pitchFamily="34" charset="-128"/>
              <a:ea typeface="Arial Unicode MS" panose="020B0604020202020204" pitchFamily="34" charset="-128"/>
              <a:cs typeface="Times New Roman" panose="02020603050405020304" pitchFamily="18" charset="0"/>
            </a:endParaRPr>
          </a:p>
        </p:txBody>
      </p:sp>
      <p:pic>
        <p:nvPicPr>
          <p:cNvPr id="8" name="Picture 2" descr="Outseal PLC Instruction">
            <a:extLst>
              <a:ext uri="{FF2B5EF4-FFF2-40B4-BE49-F238E27FC236}">
                <a16:creationId xmlns:a16="http://schemas.microsoft.com/office/drawing/2014/main" id="{BD599AC9-E2DB-45D8-8667-791823795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469590"/>
            <a:ext cx="2438900" cy="13884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liteknik Elektronika Negeri Surabaya - Wikipedia bahasa Indonesia,  ensiklopedia bebas">
            <a:extLst>
              <a:ext uri="{FF2B5EF4-FFF2-40B4-BE49-F238E27FC236}">
                <a16:creationId xmlns:a16="http://schemas.microsoft.com/office/drawing/2014/main" id="{0E024917-710A-46AC-8458-C3EE139CF9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034" y="484882"/>
            <a:ext cx="1961595" cy="18662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duMeka - YouTube">
            <a:extLst>
              <a:ext uri="{FF2B5EF4-FFF2-40B4-BE49-F238E27FC236}">
                <a16:creationId xmlns:a16="http://schemas.microsoft.com/office/drawing/2014/main" id="{44DE193C-1BC9-4D29-9E8B-E33E9CA5F9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2917" y="348675"/>
            <a:ext cx="2046157" cy="204615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5C083F4-109B-4FFC-A85B-DEBCF175734D}"/>
              </a:ext>
            </a:extLst>
          </p:cNvPr>
          <p:cNvPicPr>
            <a:picLocks noChangeAspect="1"/>
          </p:cNvPicPr>
          <p:nvPr/>
        </p:nvPicPr>
        <p:blipFill>
          <a:blip r:embed="rId6"/>
          <a:stretch>
            <a:fillRect/>
          </a:stretch>
        </p:blipFill>
        <p:spPr>
          <a:xfrm>
            <a:off x="7610115" y="752779"/>
            <a:ext cx="2566844" cy="1466768"/>
          </a:xfrm>
          <a:prstGeom prst="rect">
            <a:avLst/>
          </a:prstGeom>
        </p:spPr>
      </p:pic>
    </p:spTree>
    <p:extLst>
      <p:ext uri="{BB962C8B-B14F-4D97-AF65-F5344CB8AC3E}">
        <p14:creationId xmlns:p14="http://schemas.microsoft.com/office/powerpoint/2010/main" val="3466835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BA55-E79F-4F9E-A017-4E4AB3643103}"/>
              </a:ext>
            </a:extLst>
          </p:cNvPr>
          <p:cNvSpPr>
            <a:spLocks noGrp="1"/>
          </p:cNvSpPr>
          <p:nvPr>
            <p:ph type="title"/>
          </p:nvPr>
        </p:nvSpPr>
        <p:spPr/>
        <p:txBody>
          <a:bodyPr/>
          <a:lstStyle/>
          <a:p>
            <a:r>
              <a:rPr lang="en-US" dirty="0" err="1"/>
              <a:t>Konversi</a:t>
            </a:r>
            <a:r>
              <a:rPr lang="en-US" dirty="0"/>
              <a:t> </a:t>
            </a:r>
            <a:r>
              <a:rPr lang="en-US" dirty="0" err="1"/>
              <a:t>kode</a:t>
            </a:r>
            <a:r>
              <a:rPr lang="en-US" dirty="0"/>
              <a:t> </a:t>
            </a:r>
            <a:r>
              <a:rPr lang="en-US" dirty="0" err="1"/>
              <a:t>outseal</a:t>
            </a:r>
            <a:r>
              <a:rPr lang="en-US" dirty="0"/>
              <a:t> PLC </a:t>
            </a:r>
            <a:r>
              <a:rPr lang="en-US" dirty="0" err="1"/>
              <a:t>dengan</a:t>
            </a:r>
            <a:r>
              <a:rPr lang="en-US" dirty="0"/>
              <a:t> </a:t>
            </a:r>
            <a:r>
              <a:rPr lang="en-US" dirty="0" err="1"/>
              <a:t>alamat</a:t>
            </a:r>
            <a:r>
              <a:rPr lang="en-US" dirty="0"/>
              <a:t> </a:t>
            </a:r>
            <a:r>
              <a:rPr lang="en-US" dirty="0" err="1"/>
              <a:t>modbus</a:t>
            </a:r>
            <a:endParaRPr lang="en-US" dirty="0"/>
          </a:p>
        </p:txBody>
      </p:sp>
      <p:graphicFrame>
        <p:nvGraphicFramePr>
          <p:cNvPr id="4" name="Table 4">
            <a:extLst>
              <a:ext uri="{FF2B5EF4-FFF2-40B4-BE49-F238E27FC236}">
                <a16:creationId xmlns:a16="http://schemas.microsoft.com/office/drawing/2014/main" id="{9996DDF7-7BCD-40DD-A915-C8C52C3F4ADF}"/>
              </a:ext>
            </a:extLst>
          </p:cNvPr>
          <p:cNvGraphicFramePr>
            <a:graphicFrameLocks noGrp="1"/>
          </p:cNvGraphicFramePr>
          <p:nvPr>
            <p:ph idx="1"/>
            <p:extLst>
              <p:ext uri="{D42A27DB-BD31-4B8C-83A1-F6EECF244321}">
                <p14:modId xmlns:p14="http://schemas.microsoft.com/office/powerpoint/2010/main" val="3147662363"/>
              </p:ext>
            </p:extLst>
          </p:nvPr>
        </p:nvGraphicFramePr>
        <p:xfrm>
          <a:off x="838200" y="182562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487292003"/>
                    </a:ext>
                  </a:extLst>
                </a:gridCol>
                <a:gridCol w="5257800">
                  <a:extLst>
                    <a:ext uri="{9D8B030D-6E8A-4147-A177-3AD203B41FA5}">
                      <a16:colId xmlns:a16="http://schemas.microsoft.com/office/drawing/2014/main" val="1404762820"/>
                    </a:ext>
                  </a:extLst>
                </a:gridCol>
              </a:tblGrid>
              <a:tr h="370840">
                <a:tc>
                  <a:txBody>
                    <a:bodyPr/>
                    <a:lstStyle/>
                    <a:p>
                      <a:r>
                        <a:rPr lang="en-US" dirty="0"/>
                        <a:t>OUTSEAL LADDER CODE</a:t>
                      </a:r>
                    </a:p>
                  </a:txBody>
                  <a:tcPr/>
                </a:tc>
                <a:tc>
                  <a:txBody>
                    <a:bodyPr/>
                    <a:lstStyle/>
                    <a:p>
                      <a:r>
                        <a:rPr lang="en-US" dirty="0"/>
                        <a:t>MODBUS COIL ADDRESS</a:t>
                      </a:r>
                    </a:p>
                  </a:txBody>
                  <a:tcPr/>
                </a:tc>
                <a:extLst>
                  <a:ext uri="{0D108BD9-81ED-4DB2-BD59-A6C34878D82A}">
                    <a16:rowId xmlns:a16="http://schemas.microsoft.com/office/drawing/2014/main" val="1423872375"/>
                  </a:ext>
                </a:extLst>
              </a:tr>
              <a:tr h="370840">
                <a:tc>
                  <a:txBody>
                    <a:bodyPr/>
                    <a:lstStyle/>
                    <a:p>
                      <a:r>
                        <a:rPr lang="en-US" dirty="0"/>
                        <a:t>R9</a:t>
                      </a:r>
                    </a:p>
                  </a:txBody>
                  <a:tcPr/>
                </a:tc>
                <a:tc>
                  <a:txBody>
                    <a:bodyPr/>
                    <a:lstStyle/>
                    <a:p>
                      <a:r>
                        <a:rPr lang="en-US" dirty="0"/>
                        <a:t>8</a:t>
                      </a:r>
                    </a:p>
                  </a:txBody>
                  <a:tcPr/>
                </a:tc>
                <a:extLst>
                  <a:ext uri="{0D108BD9-81ED-4DB2-BD59-A6C34878D82A}">
                    <a16:rowId xmlns:a16="http://schemas.microsoft.com/office/drawing/2014/main" val="3656117525"/>
                  </a:ext>
                </a:extLst>
              </a:tr>
              <a:tr h="370840">
                <a:tc>
                  <a:txBody>
                    <a:bodyPr/>
                    <a:lstStyle/>
                    <a:p>
                      <a:r>
                        <a:rPr lang="en-US" dirty="0"/>
                        <a:t>R10</a:t>
                      </a:r>
                    </a:p>
                  </a:txBody>
                  <a:tcPr/>
                </a:tc>
                <a:tc>
                  <a:txBody>
                    <a:bodyPr/>
                    <a:lstStyle/>
                    <a:p>
                      <a:r>
                        <a:rPr lang="en-US" dirty="0"/>
                        <a:t>9</a:t>
                      </a:r>
                    </a:p>
                  </a:txBody>
                  <a:tcPr/>
                </a:tc>
                <a:extLst>
                  <a:ext uri="{0D108BD9-81ED-4DB2-BD59-A6C34878D82A}">
                    <a16:rowId xmlns:a16="http://schemas.microsoft.com/office/drawing/2014/main" val="1833564582"/>
                  </a:ext>
                </a:extLst>
              </a:tr>
              <a:tr h="370840">
                <a:tc>
                  <a:txBody>
                    <a:bodyPr/>
                    <a:lstStyle/>
                    <a:p>
                      <a:r>
                        <a:rPr lang="en-US" dirty="0"/>
                        <a:t>R11</a:t>
                      </a:r>
                    </a:p>
                  </a:txBody>
                  <a:tcPr/>
                </a:tc>
                <a:tc>
                  <a:txBody>
                    <a:bodyPr/>
                    <a:lstStyle/>
                    <a:p>
                      <a:r>
                        <a:rPr lang="en-US" dirty="0"/>
                        <a:t>10</a:t>
                      </a:r>
                    </a:p>
                  </a:txBody>
                  <a:tcPr/>
                </a:tc>
                <a:extLst>
                  <a:ext uri="{0D108BD9-81ED-4DB2-BD59-A6C34878D82A}">
                    <a16:rowId xmlns:a16="http://schemas.microsoft.com/office/drawing/2014/main" val="1552614846"/>
                  </a:ext>
                </a:extLst>
              </a:tr>
              <a:tr h="370840">
                <a:tc>
                  <a:txBody>
                    <a:bodyPr/>
                    <a:lstStyle/>
                    <a:p>
                      <a:r>
                        <a:rPr lang="en-US" dirty="0"/>
                        <a:t>R12</a:t>
                      </a:r>
                    </a:p>
                  </a:txBody>
                  <a:tcPr/>
                </a:tc>
                <a:tc>
                  <a:txBody>
                    <a:bodyPr/>
                    <a:lstStyle/>
                    <a:p>
                      <a:r>
                        <a:rPr lang="en-US" dirty="0"/>
                        <a:t>11</a:t>
                      </a:r>
                    </a:p>
                  </a:txBody>
                  <a:tcPr/>
                </a:tc>
                <a:extLst>
                  <a:ext uri="{0D108BD9-81ED-4DB2-BD59-A6C34878D82A}">
                    <a16:rowId xmlns:a16="http://schemas.microsoft.com/office/drawing/2014/main" val="2784021337"/>
                  </a:ext>
                </a:extLst>
              </a:tr>
              <a:tr h="370840">
                <a:tc>
                  <a:txBody>
                    <a:bodyPr/>
                    <a:lstStyle/>
                    <a:p>
                      <a:r>
                        <a:rPr lang="en-US" dirty="0"/>
                        <a:t>B1</a:t>
                      </a:r>
                    </a:p>
                  </a:txBody>
                  <a:tcPr/>
                </a:tc>
                <a:tc>
                  <a:txBody>
                    <a:bodyPr/>
                    <a:lstStyle/>
                    <a:p>
                      <a:r>
                        <a:rPr lang="en-US" dirty="0"/>
                        <a:t>128</a:t>
                      </a:r>
                    </a:p>
                  </a:txBody>
                  <a:tcPr/>
                </a:tc>
                <a:extLst>
                  <a:ext uri="{0D108BD9-81ED-4DB2-BD59-A6C34878D82A}">
                    <a16:rowId xmlns:a16="http://schemas.microsoft.com/office/drawing/2014/main" val="949999475"/>
                  </a:ext>
                </a:extLst>
              </a:tr>
              <a:tr h="370840">
                <a:tc>
                  <a:txBody>
                    <a:bodyPr/>
                    <a:lstStyle/>
                    <a:p>
                      <a:r>
                        <a:rPr lang="en-US" dirty="0"/>
                        <a:t>B2</a:t>
                      </a:r>
                    </a:p>
                  </a:txBody>
                  <a:tcPr/>
                </a:tc>
                <a:tc>
                  <a:txBody>
                    <a:bodyPr/>
                    <a:lstStyle/>
                    <a:p>
                      <a:r>
                        <a:rPr lang="en-US" dirty="0"/>
                        <a:t>129</a:t>
                      </a:r>
                    </a:p>
                  </a:txBody>
                  <a:tcPr/>
                </a:tc>
                <a:extLst>
                  <a:ext uri="{0D108BD9-81ED-4DB2-BD59-A6C34878D82A}">
                    <a16:rowId xmlns:a16="http://schemas.microsoft.com/office/drawing/2014/main" val="1512003800"/>
                  </a:ext>
                </a:extLst>
              </a:tr>
              <a:tr h="370840">
                <a:tc>
                  <a:txBody>
                    <a:bodyPr/>
                    <a:lstStyle/>
                    <a:p>
                      <a:r>
                        <a:rPr lang="en-US" dirty="0"/>
                        <a:t>B3</a:t>
                      </a:r>
                    </a:p>
                  </a:txBody>
                  <a:tcPr/>
                </a:tc>
                <a:tc>
                  <a:txBody>
                    <a:bodyPr/>
                    <a:lstStyle/>
                    <a:p>
                      <a:r>
                        <a:rPr lang="en-US" dirty="0"/>
                        <a:t>130</a:t>
                      </a:r>
                    </a:p>
                  </a:txBody>
                  <a:tcPr/>
                </a:tc>
                <a:extLst>
                  <a:ext uri="{0D108BD9-81ED-4DB2-BD59-A6C34878D82A}">
                    <a16:rowId xmlns:a16="http://schemas.microsoft.com/office/drawing/2014/main" val="2686223085"/>
                  </a:ext>
                </a:extLst>
              </a:tr>
              <a:tr h="370840">
                <a:tc>
                  <a:txBody>
                    <a:bodyPr/>
                    <a:lstStyle/>
                    <a:p>
                      <a:r>
                        <a:rPr lang="en-US" dirty="0"/>
                        <a:t>B4</a:t>
                      </a:r>
                    </a:p>
                  </a:txBody>
                  <a:tcPr/>
                </a:tc>
                <a:tc>
                  <a:txBody>
                    <a:bodyPr/>
                    <a:lstStyle/>
                    <a:p>
                      <a:r>
                        <a:rPr lang="en-US" dirty="0"/>
                        <a:t>131</a:t>
                      </a:r>
                    </a:p>
                  </a:txBody>
                  <a:tcPr/>
                </a:tc>
                <a:extLst>
                  <a:ext uri="{0D108BD9-81ED-4DB2-BD59-A6C34878D82A}">
                    <a16:rowId xmlns:a16="http://schemas.microsoft.com/office/drawing/2014/main" val="2578680506"/>
                  </a:ext>
                </a:extLst>
              </a:tr>
            </a:tbl>
          </a:graphicData>
        </a:graphic>
      </p:graphicFrame>
      <p:graphicFrame>
        <p:nvGraphicFramePr>
          <p:cNvPr id="5" name="Table 5">
            <a:extLst>
              <a:ext uri="{FF2B5EF4-FFF2-40B4-BE49-F238E27FC236}">
                <a16:creationId xmlns:a16="http://schemas.microsoft.com/office/drawing/2014/main" id="{182B85D7-847E-4AC5-9DA5-45757AC0A754}"/>
              </a:ext>
            </a:extLst>
          </p:cNvPr>
          <p:cNvGraphicFramePr>
            <a:graphicFrameLocks noGrp="1"/>
          </p:cNvGraphicFramePr>
          <p:nvPr>
            <p:extLst>
              <p:ext uri="{D42A27DB-BD31-4B8C-83A1-F6EECF244321}">
                <p14:modId xmlns:p14="http://schemas.microsoft.com/office/powerpoint/2010/main" val="836966844"/>
              </p:ext>
            </p:extLst>
          </p:nvPr>
        </p:nvGraphicFramePr>
        <p:xfrm>
          <a:off x="838199" y="5576479"/>
          <a:ext cx="10515600" cy="111252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3617147850"/>
                    </a:ext>
                  </a:extLst>
                </a:gridCol>
                <a:gridCol w="5257800">
                  <a:extLst>
                    <a:ext uri="{9D8B030D-6E8A-4147-A177-3AD203B41FA5}">
                      <a16:colId xmlns:a16="http://schemas.microsoft.com/office/drawing/2014/main" val="387356082"/>
                    </a:ext>
                  </a:extLst>
                </a:gridCol>
              </a:tblGrid>
              <a:tr h="370840">
                <a:tc>
                  <a:txBody>
                    <a:bodyPr/>
                    <a:lstStyle/>
                    <a:p>
                      <a:r>
                        <a:rPr lang="en-US" dirty="0"/>
                        <a:t>OUTSEAL LADDER CODE</a:t>
                      </a:r>
                    </a:p>
                  </a:txBody>
                  <a:tcPr/>
                </a:tc>
                <a:tc>
                  <a:txBody>
                    <a:bodyPr/>
                    <a:lstStyle/>
                    <a:p>
                      <a:r>
                        <a:rPr lang="en-US" dirty="0"/>
                        <a:t>MODBUS HOLDING REGISTER</a:t>
                      </a:r>
                    </a:p>
                  </a:txBody>
                  <a:tcPr/>
                </a:tc>
                <a:extLst>
                  <a:ext uri="{0D108BD9-81ED-4DB2-BD59-A6C34878D82A}">
                    <a16:rowId xmlns:a16="http://schemas.microsoft.com/office/drawing/2014/main" val="1853679219"/>
                  </a:ext>
                </a:extLst>
              </a:tr>
              <a:tr h="370840">
                <a:tc>
                  <a:txBody>
                    <a:bodyPr/>
                    <a:lstStyle/>
                    <a:p>
                      <a:r>
                        <a:rPr lang="en-US" dirty="0"/>
                        <a:t>I.1</a:t>
                      </a:r>
                    </a:p>
                  </a:txBody>
                  <a:tcPr/>
                </a:tc>
                <a:tc>
                  <a:txBody>
                    <a:bodyPr/>
                    <a:lstStyle/>
                    <a:p>
                      <a:r>
                        <a:rPr lang="en-US" dirty="0"/>
                        <a:t>0</a:t>
                      </a:r>
                    </a:p>
                  </a:txBody>
                  <a:tcPr/>
                </a:tc>
                <a:extLst>
                  <a:ext uri="{0D108BD9-81ED-4DB2-BD59-A6C34878D82A}">
                    <a16:rowId xmlns:a16="http://schemas.microsoft.com/office/drawing/2014/main" val="4001419316"/>
                  </a:ext>
                </a:extLst>
              </a:tr>
              <a:tr h="370840">
                <a:tc>
                  <a:txBody>
                    <a:bodyPr/>
                    <a:lstStyle/>
                    <a:p>
                      <a:r>
                        <a:rPr lang="en-US" dirty="0"/>
                        <a:t>I.2</a:t>
                      </a:r>
                    </a:p>
                  </a:txBody>
                  <a:tcPr/>
                </a:tc>
                <a:tc>
                  <a:txBody>
                    <a:bodyPr/>
                    <a:lstStyle/>
                    <a:p>
                      <a:r>
                        <a:rPr lang="en-US" dirty="0"/>
                        <a:t>1</a:t>
                      </a:r>
                    </a:p>
                  </a:txBody>
                  <a:tcPr/>
                </a:tc>
                <a:extLst>
                  <a:ext uri="{0D108BD9-81ED-4DB2-BD59-A6C34878D82A}">
                    <a16:rowId xmlns:a16="http://schemas.microsoft.com/office/drawing/2014/main" val="2478457144"/>
                  </a:ext>
                </a:extLst>
              </a:tr>
            </a:tbl>
          </a:graphicData>
        </a:graphic>
      </p:graphicFrame>
    </p:spTree>
    <p:extLst>
      <p:ext uri="{BB962C8B-B14F-4D97-AF65-F5344CB8AC3E}">
        <p14:creationId xmlns:p14="http://schemas.microsoft.com/office/powerpoint/2010/main" val="2313000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18A5-970A-4D69-A90A-B014D1F25D1C}"/>
              </a:ext>
            </a:extLst>
          </p:cNvPr>
          <p:cNvSpPr>
            <a:spLocks noGrp="1"/>
          </p:cNvSpPr>
          <p:nvPr>
            <p:ph type="title"/>
          </p:nvPr>
        </p:nvSpPr>
        <p:spPr/>
        <p:txBody>
          <a:bodyPr/>
          <a:lstStyle/>
          <a:p>
            <a:r>
              <a:rPr lang="en-US" dirty="0" err="1"/>
              <a:t>Apa</a:t>
            </a:r>
            <a:r>
              <a:rPr lang="en-US" dirty="0"/>
              <a:t> </a:t>
            </a:r>
            <a:r>
              <a:rPr lang="en-US" dirty="0" err="1"/>
              <a:t>itu</a:t>
            </a:r>
            <a:r>
              <a:rPr lang="en-US" dirty="0"/>
              <a:t> </a:t>
            </a:r>
            <a:r>
              <a:rPr lang="en-US" dirty="0" err="1"/>
              <a:t>modbus</a:t>
            </a:r>
            <a:endParaRPr lang="en-US" dirty="0"/>
          </a:p>
        </p:txBody>
      </p:sp>
      <p:sp>
        <p:nvSpPr>
          <p:cNvPr id="3" name="Content Placeholder 2">
            <a:extLst>
              <a:ext uri="{FF2B5EF4-FFF2-40B4-BE49-F238E27FC236}">
                <a16:creationId xmlns:a16="http://schemas.microsoft.com/office/drawing/2014/main" id="{F9DCC011-1E15-4C24-8F54-048CF93A9C72}"/>
              </a:ext>
            </a:extLst>
          </p:cNvPr>
          <p:cNvSpPr>
            <a:spLocks noGrp="1"/>
          </p:cNvSpPr>
          <p:nvPr>
            <p:ph idx="1"/>
          </p:nvPr>
        </p:nvSpPr>
        <p:spPr>
          <a:xfrm>
            <a:off x="838200" y="1825625"/>
            <a:ext cx="10515600" cy="1996867"/>
          </a:xfrm>
        </p:spPr>
        <p:txBody>
          <a:bodyPr/>
          <a:lstStyle/>
          <a:p>
            <a:pPr marL="0" indent="0" algn="just">
              <a:buNone/>
            </a:pPr>
            <a:r>
              <a:rPr lang="en-US" i="0" dirty="0">
                <a:effectLst/>
                <a:latin typeface="+mj-lt"/>
              </a:rPr>
              <a:t>Modbus </a:t>
            </a:r>
            <a:r>
              <a:rPr lang="en-US" i="0" dirty="0" err="1">
                <a:effectLst/>
                <a:latin typeface="+mj-lt"/>
              </a:rPr>
              <a:t>adalah</a:t>
            </a:r>
            <a:r>
              <a:rPr lang="en-US" i="0" dirty="0">
                <a:effectLst/>
                <a:latin typeface="+mj-lt"/>
              </a:rPr>
              <a:t> </a:t>
            </a:r>
            <a:r>
              <a:rPr lang="en-US" dirty="0">
                <a:latin typeface="+mj-lt"/>
              </a:rPr>
              <a:t>protocol </a:t>
            </a:r>
            <a:r>
              <a:rPr lang="en-US" dirty="0" err="1">
                <a:latin typeface="+mj-lt"/>
              </a:rPr>
              <a:t>komunikasi</a:t>
            </a:r>
            <a:r>
              <a:rPr lang="en-US" dirty="0">
                <a:latin typeface="+mj-lt"/>
              </a:rPr>
              <a:t> </a:t>
            </a:r>
            <a:r>
              <a:rPr lang="en-US" i="0" dirty="0">
                <a:effectLst/>
                <a:latin typeface="+mj-lt"/>
              </a:rPr>
              <a:t>serial yang </a:t>
            </a:r>
            <a:r>
              <a:rPr lang="en-US" i="0" dirty="0" err="1">
                <a:effectLst/>
                <a:latin typeface="+mj-lt"/>
              </a:rPr>
              <a:t>dipublikasikan</a:t>
            </a:r>
            <a:r>
              <a:rPr lang="en-US" i="0" dirty="0">
                <a:effectLst/>
                <a:latin typeface="+mj-lt"/>
              </a:rPr>
              <a:t> oleh </a:t>
            </a:r>
            <a:r>
              <a:rPr lang="en-US" i="0" dirty="0" err="1">
                <a:effectLst/>
                <a:latin typeface="+mj-lt"/>
              </a:rPr>
              <a:t>Modicon</a:t>
            </a:r>
            <a:r>
              <a:rPr lang="en-US" i="0" dirty="0">
                <a:effectLst/>
                <a:latin typeface="+mj-lt"/>
              </a:rPr>
              <a:t> pada </a:t>
            </a:r>
            <a:r>
              <a:rPr lang="en-US" i="0" dirty="0" err="1">
                <a:effectLst/>
                <a:latin typeface="+mj-lt"/>
              </a:rPr>
              <a:t>tahun</a:t>
            </a:r>
            <a:r>
              <a:rPr lang="en-US" i="0" dirty="0">
                <a:effectLst/>
                <a:latin typeface="+mj-lt"/>
              </a:rPr>
              <a:t> 1979 </a:t>
            </a:r>
            <a:r>
              <a:rPr lang="en-US" i="0" dirty="0" err="1">
                <a:effectLst/>
                <a:latin typeface="+mj-lt"/>
              </a:rPr>
              <a:t>untuk</a:t>
            </a:r>
            <a:r>
              <a:rPr lang="en-US" i="0" dirty="0">
                <a:effectLst/>
                <a:latin typeface="+mj-lt"/>
              </a:rPr>
              <a:t> </a:t>
            </a:r>
            <a:r>
              <a:rPr lang="en-US" i="0" dirty="0" err="1">
                <a:effectLst/>
                <a:latin typeface="+mj-lt"/>
              </a:rPr>
              <a:t>diaplikasikan</a:t>
            </a:r>
            <a:r>
              <a:rPr lang="en-US" i="0" dirty="0">
                <a:effectLst/>
                <a:latin typeface="+mj-lt"/>
              </a:rPr>
              <a:t> </a:t>
            </a:r>
            <a:r>
              <a:rPr lang="en-US" i="0" dirty="0" err="1">
                <a:effectLst/>
                <a:latin typeface="+mj-lt"/>
              </a:rPr>
              <a:t>ke</a:t>
            </a:r>
            <a:r>
              <a:rPr lang="en-US" i="0" dirty="0">
                <a:effectLst/>
                <a:latin typeface="+mj-lt"/>
              </a:rPr>
              <a:t> </a:t>
            </a:r>
            <a:r>
              <a:rPr lang="en-US" i="0" dirty="0" err="1">
                <a:effectLst/>
                <a:latin typeface="+mj-lt"/>
              </a:rPr>
              <a:t>dalam</a:t>
            </a:r>
            <a:r>
              <a:rPr lang="en-US" i="0" dirty="0">
                <a:effectLst/>
                <a:latin typeface="+mj-lt"/>
              </a:rPr>
              <a:t> </a:t>
            </a:r>
            <a:r>
              <a:rPr lang="en-US" i="1" strike="noStrike" dirty="0">
                <a:effectLst/>
                <a:latin typeface="+mj-lt"/>
              </a:rPr>
              <a:t> </a:t>
            </a:r>
            <a:r>
              <a:rPr lang="en-US" i="0" dirty="0">
                <a:effectLst/>
                <a:latin typeface="+mj-lt"/>
              </a:rPr>
              <a:t>PLC. Modbus </a:t>
            </a:r>
            <a:r>
              <a:rPr lang="en-US" i="0" dirty="0" err="1">
                <a:effectLst/>
                <a:latin typeface="+mj-lt"/>
              </a:rPr>
              <a:t>sudah</a:t>
            </a:r>
            <a:r>
              <a:rPr lang="en-US" i="0" dirty="0">
                <a:effectLst/>
                <a:latin typeface="+mj-lt"/>
              </a:rPr>
              <a:t> </a:t>
            </a:r>
            <a:r>
              <a:rPr lang="en-US" i="0" dirty="0" err="1">
                <a:effectLst/>
                <a:latin typeface="+mj-lt"/>
              </a:rPr>
              <a:t>menjadi</a:t>
            </a:r>
            <a:r>
              <a:rPr lang="en-US" i="0" dirty="0">
                <a:effectLst/>
                <a:latin typeface="+mj-lt"/>
              </a:rPr>
              <a:t> </a:t>
            </a:r>
            <a:r>
              <a:rPr lang="en-US" i="0" dirty="0" err="1">
                <a:effectLst/>
                <a:latin typeface="+mj-lt"/>
              </a:rPr>
              <a:t>standar</a:t>
            </a:r>
            <a:r>
              <a:rPr lang="en-US" i="0" dirty="0">
                <a:effectLst/>
                <a:latin typeface="+mj-lt"/>
              </a:rPr>
              <a:t> </a:t>
            </a:r>
            <a:r>
              <a:rPr lang="en-US" i="0" dirty="0" err="1">
                <a:effectLst/>
                <a:latin typeface="+mj-lt"/>
              </a:rPr>
              <a:t>protokol</a:t>
            </a:r>
            <a:r>
              <a:rPr lang="en-US" i="0" dirty="0">
                <a:effectLst/>
                <a:latin typeface="+mj-lt"/>
              </a:rPr>
              <a:t> yang </a:t>
            </a:r>
            <a:r>
              <a:rPr lang="en-US" i="0" dirty="0" err="1">
                <a:effectLst/>
                <a:latin typeface="+mj-lt"/>
              </a:rPr>
              <a:t>umum</a:t>
            </a:r>
            <a:r>
              <a:rPr lang="en-US" i="0" dirty="0">
                <a:effectLst/>
                <a:latin typeface="+mj-lt"/>
              </a:rPr>
              <a:t> </a:t>
            </a:r>
            <a:r>
              <a:rPr lang="en-US" i="0" dirty="0" err="1">
                <a:effectLst/>
                <a:latin typeface="+mj-lt"/>
              </a:rPr>
              <a:t>digunakan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menghubungkan</a:t>
            </a:r>
            <a:r>
              <a:rPr lang="en-US" i="0" dirty="0">
                <a:effectLst/>
                <a:latin typeface="+mj-lt"/>
              </a:rPr>
              <a:t> </a:t>
            </a:r>
            <a:r>
              <a:rPr lang="en-US" i="0" dirty="0" err="1">
                <a:effectLst/>
                <a:latin typeface="+mj-lt"/>
              </a:rPr>
              <a:t>peralatan</a:t>
            </a:r>
            <a:r>
              <a:rPr lang="en-US" i="0" dirty="0">
                <a:effectLst/>
                <a:latin typeface="+mj-lt"/>
              </a:rPr>
              <a:t> </a:t>
            </a:r>
            <a:r>
              <a:rPr lang="en-US" i="0" dirty="0" err="1">
                <a:effectLst/>
                <a:latin typeface="+mj-lt"/>
              </a:rPr>
              <a:t>elektronik</a:t>
            </a:r>
            <a:r>
              <a:rPr lang="en-US" i="0" dirty="0">
                <a:effectLst/>
                <a:latin typeface="+mj-lt"/>
              </a:rPr>
              <a:t> </a:t>
            </a:r>
            <a:r>
              <a:rPr lang="en-US" i="0" dirty="0" err="1">
                <a:effectLst/>
                <a:latin typeface="+mj-lt"/>
              </a:rPr>
              <a:t>industri</a:t>
            </a:r>
            <a:endParaRPr lang="en-US" dirty="0">
              <a:latin typeface="+mj-lt"/>
            </a:endParaRPr>
          </a:p>
        </p:txBody>
      </p:sp>
    </p:spTree>
    <p:extLst>
      <p:ext uri="{BB962C8B-B14F-4D97-AF65-F5344CB8AC3E}">
        <p14:creationId xmlns:p14="http://schemas.microsoft.com/office/powerpoint/2010/main" val="3066985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A00D6-E2F3-4E75-8FB0-5AC67EB370D0}"/>
              </a:ext>
            </a:extLst>
          </p:cNvPr>
          <p:cNvSpPr>
            <a:spLocks noGrp="1"/>
          </p:cNvSpPr>
          <p:nvPr>
            <p:ph type="title"/>
          </p:nvPr>
        </p:nvSpPr>
        <p:spPr/>
        <p:txBody>
          <a:bodyPr/>
          <a:lstStyle/>
          <a:p>
            <a:r>
              <a:rPr lang="en-US" dirty="0" err="1"/>
              <a:t>Kenapa</a:t>
            </a:r>
            <a:r>
              <a:rPr lang="en-US" dirty="0"/>
              <a:t> </a:t>
            </a:r>
            <a:r>
              <a:rPr lang="en-US" dirty="0" err="1"/>
              <a:t>harus</a:t>
            </a:r>
            <a:r>
              <a:rPr lang="en-US" dirty="0"/>
              <a:t> </a:t>
            </a:r>
            <a:r>
              <a:rPr lang="en-US" dirty="0" err="1"/>
              <a:t>menggunakan</a:t>
            </a:r>
            <a:r>
              <a:rPr lang="en-US" dirty="0"/>
              <a:t> Bahasa </a:t>
            </a:r>
            <a:r>
              <a:rPr lang="en-US" dirty="0" err="1"/>
              <a:t>pemrograman</a:t>
            </a:r>
            <a:r>
              <a:rPr lang="en-US" dirty="0"/>
              <a:t> Python</a:t>
            </a:r>
          </a:p>
        </p:txBody>
      </p:sp>
      <p:pic>
        <p:nvPicPr>
          <p:cNvPr id="1026" name="Picture 2" descr="How is Python the most popular &amp; secure programming language for Software  Application development">
            <a:extLst>
              <a:ext uri="{FF2B5EF4-FFF2-40B4-BE49-F238E27FC236}">
                <a16:creationId xmlns:a16="http://schemas.microsoft.com/office/drawing/2014/main" id="{DD841D80-7198-473F-AD05-18022AA564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5145" y="1690688"/>
            <a:ext cx="8523157" cy="4900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023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56D4-B150-4281-8C43-5A3BC632BF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363A6C-91A0-4231-A814-7040966A0F67}"/>
              </a:ext>
            </a:extLst>
          </p:cNvPr>
          <p:cNvSpPr>
            <a:spLocks noGrp="1"/>
          </p:cNvSpPr>
          <p:nvPr>
            <p:ph idx="1"/>
          </p:nvPr>
        </p:nvSpPr>
        <p:spPr/>
        <p:txBody>
          <a:bodyPr/>
          <a:lstStyle/>
          <a:p>
            <a:endParaRPr lang="en-US"/>
          </a:p>
        </p:txBody>
      </p:sp>
      <p:pic>
        <p:nvPicPr>
          <p:cNvPr id="4098" name="Picture 2" descr="16 Key Features of Python Programming Language - Scientech Easy">
            <a:extLst>
              <a:ext uri="{FF2B5EF4-FFF2-40B4-BE49-F238E27FC236}">
                <a16:creationId xmlns:a16="http://schemas.microsoft.com/office/drawing/2014/main" id="{4BBB427E-ACE8-4688-961C-C751620CE0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7041" y="365125"/>
            <a:ext cx="8505358" cy="567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758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4CE5C-D520-41FB-B947-0C595FF645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5CB445-1547-402A-890C-0F4C7967A6D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89D66CF-509A-4EB3-A2FF-56A442AE95A0}"/>
              </a:ext>
            </a:extLst>
          </p:cNvPr>
          <p:cNvPicPr>
            <a:picLocks noChangeAspect="1"/>
          </p:cNvPicPr>
          <p:nvPr/>
        </p:nvPicPr>
        <p:blipFill>
          <a:blip r:embed="rId2"/>
          <a:stretch>
            <a:fillRect/>
          </a:stretch>
        </p:blipFill>
        <p:spPr>
          <a:xfrm>
            <a:off x="1679184" y="1027906"/>
            <a:ext cx="8833631" cy="4572001"/>
          </a:xfrm>
          <a:prstGeom prst="rect">
            <a:avLst/>
          </a:prstGeom>
        </p:spPr>
      </p:pic>
    </p:spTree>
    <p:extLst>
      <p:ext uri="{BB962C8B-B14F-4D97-AF65-F5344CB8AC3E}">
        <p14:creationId xmlns:p14="http://schemas.microsoft.com/office/powerpoint/2010/main" val="3519125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390-D84C-424B-9C51-EA8BAE707E5D}"/>
              </a:ext>
            </a:extLst>
          </p:cNvPr>
          <p:cNvSpPr>
            <a:spLocks noGrp="1"/>
          </p:cNvSpPr>
          <p:nvPr>
            <p:ph type="title"/>
          </p:nvPr>
        </p:nvSpPr>
        <p:spPr/>
        <p:txBody>
          <a:bodyPr/>
          <a:lstStyle/>
          <a:p>
            <a:r>
              <a:rPr lang="en-US" dirty="0" err="1"/>
              <a:t>Apa</a:t>
            </a:r>
            <a:r>
              <a:rPr lang="en-US" dirty="0"/>
              <a:t> </a:t>
            </a:r>
            <a:r>
              <a:rPr lang="en-US" dirty="0" err="1"/>
              <a:t>itu</a:t>
            </a:r>
            <a:r>
              <a:rPr lang="en-US" dirty="0"/>
              <a:t> QML</a:t>
            </a:r>
          </a:p>
        </p:txBody>
      </p:sp>
      <p:sp>
        <p:nvSpPr>
          <p:cNvPr id="3" name="Content Placeholder 2">
            <a:extLst>
              <a:ext uri="{FF2B5EF4-FFF2-40B4-BE49-F238E27FC236}">
                <a16:creationId xmlns:a16="http://schemas.microsoft.com/office/drawing/2014/main" id="{FD36167D-E9AC-4BD8-822F-48F9016BAB83}"/>
              </a:ext>
            </a:extLst>
          </p:cNvPr>
          <p:cNvSpPr>
            <a:spLocks noGrp="1"/>
          </p:cNvSpPr>
          <p:nvPr>
            <p:ph idx="1"/>
          </p:nvPr>
        </p:nvSpPr>
        <p:spPr/>
        <p:txBody>
          <a:bodyPr/>
          <a:lstStyle/>
          <a:p>
            <a:pPr marL="0" indent="0">
              <a:buNone/>
            </a:pPr>
            <a:r>
              <a:rPr lang="en-US" i="0" dirty="0">
                <a:effectLst/>
                <a:latin typeface="+mj-lt"/>
              </a:rPr>
              <a:t>QML </a:t>
            </a:r>
            <a:r>
              <a:rPr lang="en-US" i="0" dirty="0" err="1">
                <a:effectLst/>
                <a:latin typeface="+mj-lt"/>
              </a:rPr>
              <a:t>adalah</a:t>
            </a:r>
            <a:r>
              <a:rPr lang="en-US" i="0" dirty="0">
                <a:effectLst/>
                <a:latin typeface="+mj-lt"/>
              </a:rPr>
              <a:t> </a:t>
            </a:r>
            <a:r>
              <a:rPr lang="en-US" i="0" dirty="0" err="1">
                <a:effectLst/>
                <a:latin typeface="+mj-lt"/>
              </a:rPr>
              <a:t>singkatan</a:t>
            </a:r>
            <a:r>
              <a:rPr lang="en-US" i="0" dirty="0">
                <a:effectLst/>
                <a:latin typeface="+mj-lt"/>
              </a:rPr>
              <a:t> </a:t>
            </a:r>
            <a:r>
              <a:rPr lang="en-US" i="0" dirty="0" err="1">
                <a:effectLst/>
                <a:latin typeface="+mj-lt"/>
              </a:rPr>
              <a:t>dari</a:t>
            </a:r>
            <a:r>
              <a:rPr lang="en-US" i="0" dirty="0">
                <a:effectLst/>
                <a:latin typeface="+mj-lt"/>
              </a:rPr>
              <a:t> Qt Modeling Language. QML </a:t>
            </a:r>
            <a:r>
              <a:rPr lang="en-US" i="0" dirty="0" err="1">
                <a:effectLst/>
                <a:latin typeface="+mj-lt"/>
              </a:rPr>
              <a:t>adalah</a:t>
            </a:r>
            <a:r>
              <a:rPr lang="en-US" i="0" dirty="0">
                <a:effectLst/>
                <a:latin typeface="+mj-lt"/>
              </a:rPr>
              <a:t> Bahasa </a:t>
            </a:r>
            <a:r>
              <a:rPr lang="en-US" i="0" dirty="0" err="1">
                <a:effectLst/>
                <a:latin typeface="+mj-lt"/>
              </a:rPr>
              <a:t>pemrograman</a:t>
            </a:r>
            <a:r>
              <a:rPr lang="en-US" i="0" dirty="0">
                <a:effectLst/>
                <a:latin typeface="+mj-lt"/>
              </a:rPr>
              <a:t> yang </a:t>
            </a:r>
            <a:r>
              <a:rPr lang="en-US" dirty="0" err="1">
                <a:latin typeface="+mj-lt"/>
              </a:rPr>
              <a:t>d</a:t>
            </a:r>
            <a:r>
              <a:rPr lang="en-US" i="0" dirty="0" err="1">
                <a:effectLst/>
                <a:latin typeface="+mj-lt"/>
              </a:rPr>
              <a:t>igunakan</a:t>
            </a:r>
            <a:r>
              <a:rPr lang="en-US" i="0" dirty="0">
                <a:effectLst/>
                <a:latin typeface="+mj-lt"/>
              </a:rPr>
              <a:t> </a:t>
            </a:r>
            <a:r>
              <a:rPr lang="en-US" i="0" dirty="0" err="1">
                <a:effectLst/>
                <a:latin typeface="+mj-lt"/>
              </a:rPr>
              <a:t>untuk</a:t>
            </a:r>
            <a:r>
              <a:rPr lang="en-US" i="0" dirty="0">
                <a:effectLst/>
                <a:latin typeface="+mj-lt"/>
              </a:rPr>
              <a:t> </a:t>
            </a:r>
            <a:r>
              <a:rPr lang="en-US" i="0" dirty="0" err="1">
                <a:effectLst/>
                <a:latin typeface="+mj-lt"/>
              </a:rPr>
              <a:t>membuat</a:t>
            </a:r>
            <a:r>
              <a:rPr lang="en-US" i="0" dirty="0">
                <a:effectLst/>
                <a:latin typeface="+mj-lt"/>
              </a:rPr>
              <a:t> </a:t>
            </a:r>
            <a:r>
              <a:rPr lang="en-US" i="0" dirty="0" err="1">
                <a:effectLst/>
                <a:latin typeface="+mj-lt"/>
              </a:rPr>
              <a:t>tampilan</a:t>
            </a:r>
            <a:r>
              <a:rPr lang="en-US" i="0" dirty="0">
                <a:effectLst/>
                <a:latin typeface="+mj-lt"/>
              </a:rPr>
              <a:t> pada </a:t>
            </a:r>
            <a:r>
              <a:rPr lang="en-US" i="0" dirty="0" err="1">
                <a:effectLst/>
                <a:latin typeface="+mj-lt"/>
              </a:rPr>
              <a:t>aplikasi</a:t>
            </a:r>
            <a:r>
              <a:rPr lang="en-US" i="0" dirty="0">
                <a:effectLst/>
                <a:latin typeface="+mj-lt"/>
              </a:rPr>
              <a:t> desktop. </a:t>
            </a:r>
            <a:endParaRPr lang="en-US" dirty="0">
              <a:latin typeface="+mj-lt"/>
            </a:endParaRPr>
          </a:p>
        </p:txBody>
      </p:sp>
      <p:pic>
        <p:nvPicPr>
          <p:cNvPr id="3074" name="Picture 2" descr="QML Editor - IntelliJ IDEs Plugin | Marketplace">
            <a:extLst>
              <a:ext uri="{FF2B5EF4-FFF2-40B4-BE49-F238E27FC236}">
                <a16:creationId xmlns:a16="http://schemas.microsoft.com/office/drawing/2014/main" id="{8E8A6877-61E0-496A-8CDE-0A83CC64B6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5038" y="3029887"/>
            <a:ext cx="3828113" cy="3828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494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46609E-DC4E-4667-AB0B-EAEE39765094}"/>
              </a:ext>
            </a:extLst>
          </p:cNvPr>
          <p:cNvSpPr>
            <a:spLocks noGrp="1"/>
          </p:cNvSpPr>
          <p:nvPr>
            <p:ph idx="1"/>
          </p:nvPr>
        </p:nvSpPr>
        <p:spPr>
          <a:xfrm>
            <a:off x="838200" y="4137285"/>
            <a:ext cx="10515600" cy="2039677"/>
          </a:xfrm>
        </p:spPr>
        <p:txBody>
          <a:bodyPr/>
          <a:lstStyle/>
          <a:p>
            <a:pPr marL="0" indent="0">
              <a:buNone/>
            </a:pPr>
            <a:r>
              <a:rPr lang="en-US" dirty="0" err="1"/>
              <a:t>Secara</a:t>
            </a:r>
            <a:r>
              <a:rPr lang="en-US" dirty="0"/>
              <a:t> </a:t>
            </a:r>
            <a:r>
              <a:rPr lang="en-US" dirty="0" err="1"/>
              <a:t>singkat</a:t>
            </a:r>
            <a:r>
              <a:rPr lang="en-US" dirty="0"/>
              <a:t> Bahasa </a:t>
            </a:r>
            <a:r>
              <a:rPr lang="en-US" dirty="0" err="1"/>
              <a:t>pemrograman</a:t>
            </a:r>
            <a:r>
              <a:rPr lang="en-US" dirty="0"/>
              <a:t> python </a:t>
            </a:r>
            <a:r>
              <a:rPr lang="en-US" dirty="0" err="1"/>
              <a:t>digunakan</a:t>
            </a:r>
            <a:r>
              <a:rPr lang="en-US" dirty="0"/>
              <a:t> </a:t>
            </a:r>
            <a:r>
              <a:rPr lang="en-US" dirty="0" err="1"/>
              <a:t>untuk</a:t>
            </a:r>
            <a:r>
              <a:rPr lang="en-US" dirty="0"/>
              <a:t> proses data yang </a:t>
            </a:r>
            <a:r>
              <a:rPr lang="en-US" dirty="0" err="1"/>
              <a:t>terjadi</a:t>
            </a:r>
            <a:r>
              <a:rPr lang="en-US" dirty="0"/>
              <a:t>, </a:t>
            </a:r>
            <a:r>
              <a:rPr lang="en-US" dirty="0" err="1"/>
              <a:t>sedangkan</a:t>
            </a:r>
            <a:r>
              <a:rPr lang="en-US" dirty="0"/>
              <a:t> QML </a:t>
            </a:r>
            <a:r>
              <a:rPr lang="en-US" dirty="0" err="1"/>
              <a:t>adalah</a:t>
            </a:r>
            <a:r>
              <a:rPr lang="en-US" dirty="0"/>
              <a:t> Bahasa </a:t>
            </a:r>
            <a:r>
              <a:rPr lang="en-US" dirty="0" err="1"/>
              <a:t>pemrograman</a:t>
            </a:r>
            <a:r>
              <a:rPr lang="en-US" dirty="0"/>
              <a:t> yang </a:t>
            </a:r>
            <a:r>
              <a:rPr lang="en-US" dirty="0" err="1"/>
              <a:t>digunakan</a:t>
            </a:r>
            <a:r>
              <a:rPr lang="en-US" dirty="0"/>
              <a:t> </a:t>
            </a:r>
            <a:r>
              <a:rPr lang="en-US" dirty="0" err="1"/>
              <a:t>untuk</a:t>
            </a:r>
            <a:r>
              <a:rPr lang="en-US" dirty="0"/>
              <a:t> </a:t>
            </a:r>
            <a:r>
              <a:rPr lang="en-US" dirty="0" err="1"/>
              <a:t>menampilkan</a:t>
            </a:r>
            <a:r>
              <a:rPr lang="en-US" dirty="0"/>
              <a:t> data </a:t>
            </a:r>
            <a:r>
              <a:rPr lang="en-US" dirty="0" err="1"/>
              <a:t>data</a:t>
            </a:r>
            <a:r>
              <a:rPr lang="en-US" dirty="0"/>
              <a:t> yang </a:t>
            </a:r>
            <a:r>
              <a:rPr lang="en-US" dirty="0" err="1"/>
              <a:t>diolah</a:t>
            </a:r>
            <a:endParaRPr lang="en-US" dirty="0"/>
          </a:p>
        </p:txBody>
      </p:sp>
      <p:pic>
        <p:nvPicPr>
          <p:cNvPr id="5" name="Picture 1">
            <a:extLst>
              <a:ext uri="{FF2B5EF4-FFF2-40B4-BE49-F238E27FC236}">
                <a16:creationId xmlns:a16="http://schemas.microsoft.com/office/drawing/2014/main" id="{38418E5F-2981-4822-B6D1-01EAD2834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001" r="20917"/>
          <a:stretch>
            <a:fillRect/>
          </a:stretch>
        </p:blipFill>
        <p:spPr bwMode="auto">
          <a:xfrm>
            <a:off x="3502698" y="1027906"/>
            <a:ext cx="4711912" cy="279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7167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AF25668-19BF-429E-BCE6-9D500835972E}"/>
              </a:ext>
            </a:extLst>
          </p:cNvPr>
          <p:cNvSpPr>
            <a:spLocks noGrp="1"/>
          </p:cNvSpPr>
          <p:nvPr>
            <p:ph type="title"/>
          </p:nvPr>
        </p:nvSpPr>
        <p:spPr>
          <a:xfrm>
            <a:off x="0" y="130114"/>
            <a:ext cx="11182662" cy="478937"/>
          </a:xfrm>
        </p:spPr>
        <p:txBody>
          <a:bodyPr>
            <a:normAutofit fontScale="90000"/>
          </a:bodyPr>
          <a:lstStyle/>
          <a:p>
            <a:r>
              <a:rPr lang="en-US" dirty="0" err="1"/>
              <a:t>Apa</a:t>
            </a:r>
            <a:r>
              <a:rPr lang="en-US" dirty="0"/>
              <a:t> </a:t>
            </a:r>
            <a:r>
              <a:rPr lang="en-US" dirty="0" err="1"/>
              <a:t>saja</a:t>
            </a:r>
            <a:r>
              <a:rPr lang="en-US" dirty="0"/>
              <a:t> yang </a:t>
            </a:r>
            <a:r>
              <a:rPr lang="en-US" dirty="0" err="1"/>
              <a:t>saya</a:t>
            </a:r>
            <a:r>
              <a:rPr lang="en-US" dirty="0"/>
              <a:t> </a:t>
            </a:r>
            <a:r>
              <a:rPr lang="en-US" dirty="0" err="1"/>
              <a:t>sudah</a:t>
            </a:r>
            <a:r>
              <a:rPr lang="en-US" dirty="0"/>
              <a:t> </a:t>
            </a:r>
            <a:r>
              <a:rPr lang="en-US" dirty="0" err="1"/>
              <a:t>buat</a:t>
            </a:r>
            <a:r>
              <a:rPr lang="en-US" dirty="0"/>
              <a:t> </a:t>
            </a:r>
            <a:r>
              <a:rPr lang="en-US" dirty="0" err="1"/>
              <a:t>dengan</a:t>
            </a:r>
            <a:r>
              <a:rPr lang="en-US" dirty="0"/>
              <a:t> python QML</a:t>
            </a:r>
          </a:p>
        </p:txBody>
      </p:sp>
      <p:pic>
        <p:nvPicPr>
          <p:cNvPr id="9" name="Picture 8">
            <a:extLst>
              <a:ext uri="{FF2B5EF4-FFF2-40B4-BE49-F238E27FC236}">
                <a16:creationId xmlns:a16="http://schemas.microsoft.com/office/drawing/2014/main" id="{3A910C99-4A7D-4363-A20C-BDDEA0BD4F09}"/>
              </a:ext>
            </a:extLst>
          </p:cNvPr>
          <p:cNvPicPr>
            <a:picLocks noChangeAspect="1"/>
          </p:cNvPicPr>
          <p:nvPr/>
        </p:nvPicPr>
        <p:blipFill>
          <a:blip r:embed="rId2"/>
          <a:stretch>
            <a:fillRect/>
          </a:stretch>
        </p:blipFill>
        <p:spPr>
          <a:xfrm>
            <a:off x="1836741" y="1166812"/>
            <a:ext cx="9345921" cy="5144047"/>
          </a:xfrm>
          <a:prstGeom prst="rect">
            <a:avLst/>
          </a:prstGeom>
        </p:spPr>
      </p:pic>
    </p:spTree>
    <p:extLst>
      <p:ext uri="{BB962C8B-B14F-4D97-AF65-F5344CB8AC3E}">
        <p14:creationId xmlns:p14="http://schemas.microsoft.com/office/powerpoint/2010/main" val="3066574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BD3B37C-9051-48A4-B620-20853E5E6FF1}"/>
              </a:ext>
            </a:extLst>
          </p:cNvPr>
          <p:cNvPicPr>
            <a:picLocks noChangeAspect="1"/>
          </p:cNvPicPr>
          <p:nvPr/>
        </p:nvPicPr>
        <p:blipFill>
          <a:blip r:embed="rId2"/>
          <a:stretch>
            <a:fillRect/>
          </a:stretch>
        </p:blipFill>
        <p:spPr>
          <a:xfrm>
            <a:off x="838200" y="956604"/>
            <a:ext cx="5541894" cy="3117316"/>
          </a:xfrm>
          <a:prstGeom prst="rect">
            <a:avLst/>
          </a:prstGeom>
        </p:spPr>
      </p:pic>
      <p:pic>
        <p:nvPicPr>
          <p:cNvPr id="6" name="Picture 5">
            <a:extLst>
              <a:ext uri="{FF2B5EF4-FFF2-40B4-BE49-F238E27FC236}">
                <a16:creationId xmlns:a16="http://schemas.microsoft.com/office/drawing/2014/main" id="{642F0F2E-212A-488F-9524-DAA7918912E2}"/>
              </a:ext>
            </a:extLst>
          </p:cNvPr>
          <p:cNvPicPr>
            <a:picLocks noChangeAspect="1"/>
          </p:cNvPicPr>
          <p:nvPr/>
        </p:nvPicPr>
        <p:blipFill>
          <a:blip r:embed="rId3"/>
          <a:stretch>
            <a:fillRect/>
          </a:stretch>
        </p:blipFill>
        <p:spPr>
          <a:xfrm>
            <a:off x="1120690" y="4294965"/>
            <a:ext cx="4556505" cy="2563035"/>
          </a:xfrm>
          <a:prstGeom prst="rect">
            <a:avLst/>
          </a:prstGeom>
        </p:spPr>
      </p:pic>
      <p:pic>
        <p:nvPicPr>
          <p:cNvPr id="7" name="Picture 6">
            <a:extLst>
              <a:ext uri="{FF2B5EF4-FFF2-40B4-BE49-F238E27FC236}">
                <a16:creationId xmlns:a16="http://schemas.microsoft.com/office/drawing/2014/main" id="{AE0FA7A7-FB1E-4A24-AE5A-0D30FBBB930F}"/>
              </a:ext>
            </a:extLst>
          </p:cNvPr>
          <p:cNvPicPr>
            <a:picLocks noChangeAspect="1"/>
          </p:cNvPicPr>
          <p:nvPr/>
        </p:nvPicPr>
        <p:blipFill>
          <a:blip r:embed="rId4"/>
          <a:stretch>
            <a:fillRect/>
          </a:stretch>
        </p:blipFill>
        <p:spPr>
          <a:xfrm>
            <a:off x="6977576" y="1216420"/>
            <a:ext cx="5073748" cy="2853983"/>
          </a:xfrm>
          <a:prstGeom prst="rect">
            <a:avLst/>
          </a:prstGeom>
        </p:spPr>
      </p:pic>
      <p:pic>
        <p:nvPicPr>
          <p:cNvPr id="8" name="Picture 7">
            <a:extLst>
              <a:ext uri="{FF2B5EF4-FFF2-40B4-BE49-F238E27FC236}">
                <a16:creationId xmlns:a16="http://schemas.microsoft.com/office/drawing/2014/main" id="{22E1B40A-05CD-42E5-BB7D-4D839469837C}"/>
              </a:ext>
            </a:extLst>
          </p:cNvPr>
          <p:cNvPicPr>
            <a:picLocks noChangeAspect="1"/>
          </p:cNvPicPr>
          <p:nvPr/>
        </p:nvPicPr>
        <p:blipFill>
          <a:blip r:embed="rId5"/>
          <a:stretch>
            <a:fillRect/>
          </a:stretch>
        </p:blipFill>
        <p:spPr>
          <a:xfrm>
            <a:off x="6274677" y="4330218"/>
            <a:ext cx="1893861" cy="2527781"/>
          </a:xfrm>
          <a:prstGeom prst="rect">
            <a:avLst/>
          </a:prstGeom>
        </p:spPr>
      </p:pic>
      <p:pic>
        <p:nvPicPr>
          <p:cNvPr id="9" name="Picture 8">
            <a:extLst>
              <a:ext uri="{FF2B5EF4-FFF2-40B4-BE49-F238E27FC236}">
                <a16:creationId xmlns:a16="http://schemas.microsoft.com/office/drawing/2014/main" id="{9C6A5229-B6CB-4114-8679-752A0E138694}"/>
              </a:ext>
            </a:extLst>
          </p:cNvPr>
          <p:cNvPicPr>
            <a:picLocks noChangeAspect="1"/>
          </p:cNvPicPr>
          <p:nvPr/>
        </p:nvPicPr>
        <p:blipFill>
          <a:blip r:embed="rId6"/>
          <a:stretch>
            <a:fillRect/>
          </a:stretch>
        </p:blipFill>
        <p:spPr>
          <a:xfrm>
            <a:off x="8412481" y="4553057"/>
            <a:ext cx="3638843" cy="2046849"/>
          </a:xfrm>
          <a:prstGeom prst="rect">
            <a:avLst/>
          </a:prstGeom>
        </p:spPr>
      </p:pic>
    </p:spTree>
    <p:extLst>
      <p:ext uri="{BB962C8B-B14F-4D97-AF65-F5344CB8AC3E}">
        <p14:creationId xmlns:p14="http://schemas.microsoft.com/office/powerpoint/2010/main" val="2336963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28A6-8D95-4E60-8B27-0F36054903C8}"/>
              </a:ext>
            </a:extLst>
          </p:cNvPr>
          <p:cNvSpPr>
            <a:spLocks noGrp="1"/>
          </p:cNvSpPr>
          <p:nvPr>
            <p:ph type="title"/>
          </p:nvPr>
        </p:nvSpPr>
        <p:spPr/>
        <p:txBody>
          <a:bodyPr>
            <a:normAutofit/>
          </a:bodyPr>
          <a:lstStyle/>
          <a:p>
            <a:r>
              <a:rPr lang="en-US" sz="3600" dirty="0" err="1"/>
              <a:t>Kelebihan</a:t>
            </a:r>
            <a:r>
              <a:rPr lang="en-US" sz="3600" dirty="0"/>
              <a:t> dan </a:t>
            </a:r>
            <a:r>
              <a:rPr lang="en-US" sz="3600" dirty="0" err="1"/>
              <a:t>kekurangan</a:t>
            </a:r>
            <a:r>
              <a:rPr lang="en-US" sz="3600" dirty="0"/>
              <a:t> python </a:t>
            </a:r>
            <a:r>
              <a:rPr lang="en-US" sz="3600" dirty="0" err="1"/>
              <a:t>qml</a:t>
            </a:r>
            <a:r>
              <a:rPr lang="en-US" sz="3600" dirty="0"/>
              <a:t> </a:t>
            </a:r>
            <a:r>
              <a:rPr lang="en-US" sz="3600" dirty="0" err="1"/>
              <a:t>menurut</a:t>
            </a:r>
            <a:r>
              <a:rPr lang="en-US" sz="3600" dirty="0"/>
              <a:t> </a:t>
            </a:r>
            <a:r>
              <a:rPr lang="en-US" sz="3600" dirty="0" err="1"/>
              <a:t>saya</a:t>
            </a:r>
            <a:r>
              <a:rPr lang="en-US" sz="3600" dirty="0"/>
              <a:t> </a:t>
            </a:r>
          </a:p>
        </p:txBody>
      </p:sp>
      <p:sp>
        <p:nvSpPr>
          <p:cNvPr id="3" name="Content Placeholder 2">
            <a:extLst>
              <a:ext uri="{FF2B5EF4-FFF2-40B4-BE49-F238E27FC236}">
                <a16:creationId xmlns:a16="http://schemas.microsoft.com/office/drawing/2014/main" id="{2DC0FAE8-F0EB-47C3-9672-C07AF4AD2579}"/>
              </a:ext>
            </a:extLst>
          </p:cNvPr>
          <p:cNvSpPr>
            <a:spLocks noGrp="1"/>
          </p:cNvSpPr>
          <p:nvPr>
            <p:ph idx="1"/>
          </p:nvPr>
        </p:nvSpPr>
        <p:spPr>
          <a:xfrm>
            <a:off x="943130" y="1795645"/>
            <a:ext cx="5152869" cy="4351338"/>
          </a:xfrm>
        </p:spPr>
        <p:txBody>
          <a:bodyPr>
            <a:normAutofit fontScale="92500" lnSpcReduction="10000"/>
          </a:bodyPr>
          <a:lstStyle/>
          <a:p>
            <a:pPr marL="0" indent="0">
              <a:buNone/>
            </a:pPr>
            <a:r>
              <a:rPr lang="en-US" dirty="0" err="1"/>
              <a:t>Kelebihan</a:t>
            </a:r>
            <a:endParaRPr lang="en-US" dirty="0"/>
          </a:p>
          <a:p>
            <a:r>
              <a:rPr lang="en-US" dirty="0" err="1"/>
              <a:t>Dapat</a:t>
            </a:r>
            <a:r>
              <a:rPr lang="en-US" dirty="0"/>
              <a:t> </a:t>
            </a:r>
            <a:r>
              <a:rPr lang="en-US" dirty="0" err="1"/>
              <a:t>terintegrasi</a:t>
            </a:r>
            <a:r>
              <a:rPr lang="en-US" dirty="0"/>
              <a:t> </a:t>
            </a:r>
            <a:r>
              <a:rPr lang="en-US" dirty="0" err="1"/>
              <a:t>dengan</a:t>
            </a:r>
            <a:r>
              <a:rPr lang="en-US" dirty="0"/>
              <a:t> </a:t>
            </a:r>
            <a:r>
              <a:rPr lang="en-US" dirty="0" err="1"/>
              <a:t>banyak</a:t>
            </a:r>
            <a:r>
              <a:rPr lang="en-US" dirty="0"/>
              <a:t> </a:t>
            </a:r>
            <a:r>
              <a:rPr lang="en-US" dirty="0" err="1"/>
              <a:t>fitur</a:t>
            </a:r>
            <a:r>
              <a:rPr lang="en-US" dirty="0"/>
              <a:t> </a:t>
            </a:r>
            <a:r>
              <a:rPr lang="en-US" dirty="0" err="1"/>
              <a:t>pemrograman</a:t>
            </a:r>
            <a:r>
              <a:rPr lang="en-US" dirty="0"/>
              <a:t> pada python </a:t>
            </a:r>
            <a:r>
              <a:rPr lang="en-US" dirty="0" err="1"/>
              <a:t>seperti</a:t>
            </a:r>
            <a:r>
              <a:rPr lang="en-US" dirty="0"/>
              <a:t> </a:t>
            </a:r>
            <a:r>
              <a:rPr lang="en-US" dirty="0" err="1"/>
              <a:t>kecerdasan</a:t>
            </a:r>
            <a:r>
              <a:rPr lang="en-US" dirty="0"/>
              <a:t> </a:t>
            </a:r>
            <a:r>
              <a:rPr lang="en-US" dirty="0" err="1"/>
              <a:t>buatan</a:t>
            </a:r>
            <a:r>
              <a:rPr lang="en-US" dirty="0"/>
              <a:t> </a:t>
            </a:r>
            <a:r>
              <a:rPr lang="en-US" dirty="0" err="1"/>
              <a:t>seperti</a:t>
            </a:r>
            <a:r>
              <a:rPr lang="en-US" dirty="0"/>
              <a:t> fuzzy logic, image processing, dan </a:t>
            </a:r>
            <a:r>
              <a:rPr lang="en-US" dirty="0" err="1"/>
              <a:t>masih</a:t>
            </a:r>
            <a:r>
              <a:rPr lang="en-US" dirty="0"/>
              <a:t> </a:t>
            </a:r>
            <a:r>
              <a:rPr lang="en-US" dirty="0" err="1"/>
              <a:t>banyak</a:t>
            </a:r>
            <a:r>
              <a:rPr lang="en-US" dirty="0"/>
              <a:t> </a:t>
            </a:r>
            <a:r>
              <a:rPr lang="en-US" dirty="0" err="1"/>
              <a:t>lagi</a:t>
            </a:r>
            <a:endParaRPr lang="en-US" dirty="0"/>
          </a:p>
          <a:p>
            <a:r>
              <a:rPr lang="en-US" dirty="0" err="1"/>
              <a:t>Dapat</a:t>
            </a:r>
            <a:r>
              <a:rPr lang="en-US" dirty="0"/>
              <a:t> di </a:t>
            </a:r>
            <a:r>
              <a:rPr lang="en-US" dirty="0" err="1"/>
              <a:t>ekstrak</a:t>
            </a:r>
            <a:r>
              <a:rPr lang="en-US" dirty="0"/>
              <a:t> </a:t>
            </a:r>
            <a:r>
              <a:rPr lang="en-US" dirty="0" err="1"/>
              <a:t>menjadi</a:t>
            </a:r>
            <a:r>
              <a:rPr lang="en-US" dirty="0"/>
              <a:t> program .exe</a:t>
            </a:r>
          </a:p>
          <a:p>
            <a:r>
              <a:rPr lang="en-US" dirty="0" err="1"/>
              <a:t>Dapat</a:t>
            </a:r>
            <a:r>
              <a:rPr lang="en-US" dirty="0"/>
              <a:t> </a:t>
            </a:r>
            <a:r>
              <a:rPr lang="en-US" dirty="0" err="1"/>
              <a:t>berkreasi</a:t>
            </a:r>
            <a:r>
              <a:rPr lang="en-US" dirty="0"/>
              <a:t> </a:t>
            </a:r>
            <a:r>
              <a:rPr lang="en-US" dirty="0" err="1"/>
              <a:t>dengan</a:t>
            </a:r>
            <a:r>
              <a:rPr lang="en-US" dirty="0"/>
              <a:t> widget </a:t>
            </a:r>
            <a:r>
              <a:rPr lang="en-US" dirty="0" err="1"/>
              <a:t>qml</a:t>
            </a:r>
            <a:r>
              <a:rPr lang="en-US" dirty="0"/>
              <a:t> </a:t>
            </a:r>
            <a:r>
              <a:rPr lang="en-US" dirty="0" err="1"/>
              <a:t>seperti</a:t>
            </a:r>
            <a:r>
              <a:rPr lang="en-US" dirty="0"/>
              <a:t> </a:t>
            </a:r>
            <a:r>
              <a:rPr lang="en-US" dirty="0" err="1"/>
              <a:t>peta</a:t>
            </a:r>
            <a:r>
              <a:rPr lang="en-US" dirty="0"/>
              <a:t>, </a:t>
            </a:r>
            <a:r>
              <a:rPr lang="en-US" dirty="0" err="1"/>
              <a:t>kamera</a:t>
            </a:r>
            <a:r>
              <a:rPr lang="en-US" dirty="0"/>
              <a:t>, gauge, </a:t>
            </a:r>
            <a:r>
              <a:rPr lang="en-US" dirty="0" err="1"/>
              <a:t>grafik</a:t>
            </a:r>
            <a:r>
              <a:rPr lang="en-US" dirty="0"/>
              <a:t> , dan </a:t>
            </a:r>
            <a:r>
              <a:rPr lang="en-US" dirty="0" err="1"/>
              <a:t>sebagainya</a:t>
            </a:r>
            <a:endParaRPr lang="en-US" dirty="0"/>
          </a:p>
        </p:txBody>
      </p:sp>
      <p:sp>
        <p:nvSpPr>
          <p:cNvPr id="4" name="Content Placeholder 2">
            <a:extLst>
              <a:ext uri="{FF2B5EF4-FFF2-40B4-BE49-F238E27FC236}">
                <a16:creationId xmlns:a16="http://schemas.microsoft.com/office/drawing/2014/main" id="{7F9F0523-113A-4535-B9EE-82D9678124CD}"/>
              </a:ext>
            </a:extLst>
          </p:cNvPr>
          <p:cNvSpPr txBox="1">
            <a:spLocks/>
          </p:cNvSpPr>
          <p:nvPr/>
        </p:nvSpPr>
        <p:spPr>
          <a:xfrm>
            <a:off x="6417039" y="1918065"/>
            <a:ext cx="538022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Kekurangan</a:t>
            </a:r>
            <a:endParaRPr lang="en-US" dirty="0"/>
          </a:p>
          <a:p>
            <a:r>
              <a:rPr lang="en-US" dirty="0"/>
              <a:t>Harus </a:t>
            </a:r>
            <a:r>
              <a:rPr lang="en-US" dirty="0" err="1"/>
              <a:t>paham</a:t>
            </a:r>
            <a:r>
              <a:rPr lang="en-US" dirty="0"/>
              <a:t> syntax </a:t>
            </a:r>
            <a:r>
              <a:rPr lang="en-US" dirty="0" err="1"/>
              <a:t>pemrograman</a:t>
            </a:r>
            <a:r>
              <a:rPr lang="en-US" dirty="0"/>
              <a:t> python</a:t>
            </a:r>
          </a:p>
          <a:p>
            <a:r>
              <a:rPr lang="en-US" dirty="0"/>
              <a:t>Troubleshoot </a:t>
            </a:r>
            <a:r>
              <a:rPr lang="en-US" dirty="0" err="1"/>
              <a:t>lebih</a:t>
            </a:r>
            <a:r>
              <a:rPr lang="en-US" dirty="0"/>
              <a:t> </a:t>
            </a:r>
            <a:r>
              <a:rPr lang="en-US" dirty="0" err="1"/>
              <a:t>luas</a:t>
            </a:r>
            <a:r>
              <a:rPr lang="en-US" dirty="0"/>
              <a:t> </a:t>
            </a:r>
            <a:r>
              <a:rPr lang="en-US" dirty="0" err="1"/>
              <a:t>karena</a:t>
            </a:r>
            <a:r>
              <a:rPr lang="en-US" dirty="0"/>
              <a:t> </a:t>
            </a:r>
            <a:r>
              <a:rPr lang="en-US" dirty="0" err="1"/>
              <a:t>melibatkan</a:t>
            </a:r>
            <a:r>
              <a:rPr lang="en-US" dirty="0"/>
              <a:t> </a:t>
            </a:r>
            <a:r>
              <a:rPr lang="en-US" dirty="0" err="1"/>
              <a:t>beberapa</a:t>
            </a:r>
            <a:r>
              <a:rPr lang="en-US" dirty="0"/>
              <a:t> Bahasa </a:t>
            </a:r>
            <a:r>
              <a:rPr lang="en-US" dirty="0" err="1"/>
              <a:t>pemrograman</a:t>
            </a:r>
            <a:r>
              <a:rPr lang="en-US" dirty="0"/>
              <a:t> </a:t>
            </a:r>
            <a:r>
              <a:rPr lang="en-US" dirty="0" err="1"/>
              <a:t>yaitu</a:t>
            </a:r>
            <a:r>
              <a:rPr lang="en-US" dirty="0"/>
              <a:t> python dan </a:t>
            </a:r>
            <a:r>
              <a:rPr lang="en-US" dirty="0" err="1"/>
              <a:t>qml</a:t>
            </a:r>
            <a:endParaRPr lang="en-US" dirty="0"/>
          </a:p>
          <a:p>
            <a:r>
              <a:rPr lang="en-US" dirty="0"/>
              <a:t>Troubleshoot pada library juga </a:t>
            </a:r>
            <a:r>
              <a:rPr lang="en-US" dirty="0" err="1"/>
              <a:t>dapat</a:t>
            </a:r>
            <a:r>
              <a:rPr lang="en-US" dirty="0"/>
              <a:t> </a:t>
            </a:r>
            <a:r>
              <a:rPr lang="en-US" dirty="0" err="1"/>
              <a:t>terjadi</a:t>
            </a:r>
            <a:endParaRPr lang="en-US" dirty="0"/>
          </a:p>
          <a:p>
            <a:r>
              <a:rPr lang="en-US" dirty="0"/>
              <a:t>Masih </a:t>
            </a:r>
            <a:r>
              <a:rPr lang="en-US" dirty="0" err="1"/>
              <a:t>belum</a:t>
            </a:r>
            <a:r>
              <a:rPr lang="en-US" dirty="0"/>
              <a:t> </a:t>
            </a:r>
            <a:r>
              <a:rPr lang="en-US" dirty="0" err="1"/>
              <a:t>umum</a:t>
            </a:r>
            <a:r>
              <a:rPr lang="en-US" dirty="0"/>
              <a:t> di Indonesia</a:t>
            </a:r>
          </a:p>
          <a:p>
            <a:endParaRPr lang="en-US" dirty="0"/>
          </a:p>
        </p:txBody>
      </p:sp>
    </p:spTree>
    <p:extLst>
      <p:ext uri="{BB962C8B-B14F-4D97-AF65-F5344CB8AC3E}">
        <p14:creationId xmlns:p14="http://schemas.microsoft.com/office/powerpoint/2010/main" val="1336783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2D46E-AB4B-4EE1-9687-5D8EB771FB73}"/>
              </a:ext>
            </a:extLst>
          </p:cNvPr>
          <p:cNvSpPr>
            <a:spLocks noGrp="1"/>
          </p:cNvSpPr>
          <p:nvPr>
            <p:ph type="title"/>
          </p:nvPr>
        </p:nvSpPr>
        <p:spPr>
          <a:xfrm>
            <a:off x="120748" y="134936"/>
            <a:ext cx="10515600" cy="596583"/>
          </a:xfrm>
        </p:spPr>
        <p:txBody>
          <a:bodyPr>
            <a:normAutofit fontScale="90000"/>
          </a:bodyPr>
          <a:lstStyle/>
          <a:p>
            <a:r>
              <a:rPr lang="en-US" dirty="0"/>
              <a:t>About me</a:t>
            </a:r>
          </a:p>
        </p:txBody>
      </p:sp>
      <p:sp>
        <p:nvSpPr>
          <p:cNvPr id="4" name="Content Placeholder 2">
            <a:extLst>
              <a:ext uri="{FF2B5EF4-FFF2-40B4-BE49-F238E27FC236}">
                <a16:creationId xmlns:a16="http://schemas.microsoft.com/office/drawing/2014/main" id="{9C1F8D41-F9AE-47E2-B246-7C4CD212AB99}"/>
              </a:ext>
            </a:extLst>
          </p:cNvPr>
          <p:cNvSpPr>
            <a:spLocks noGrp="1"/>
          </p:cNvSpPr>
          <p:nvPr>
            <p:ph idx="1"/>
          </p:nvPr>
        </p:nvSpPr>
        <p:spPr>
          <a:xfrm>
            <a:off x="120748" y="3542267"/>
            <a:ext cx="12182621" cy="3180797"/>
          </a:xfrm>
        </p:spPr>
        <p:txBody>
          <a:bodyPr>
            <a:normAutofit/>
          </a:bodyPr>
          <a:lstStyle/>
          <a:p>
            <a:r>
              <a:rPr lang="en-US" sz="2000" dirty="0"/>
              <a:t>Name : Muhammad </a:t>
            </a:r>
            <a:r>
              <a:rPr lang="en-US" sz="2000" dirty="0" err="1"/>
              <a:t>Husni</a:t>
            </a:r>
            <a:r>
              <a:rPr lang="en-US" sz="2000" dirty="0"/>
              <a:t> </a:t>
            </a:r>
            <a:r>
              <a:rPr lang="en-US" sz="2000" dirty="0" err="1"/>
              <a:t>Muttaqin</a:t>
            </a:r>
            <a:r>
              <a:rPr lang="en-US" sz="2000" dirty="0"/>
              <a:t>, S. Pd. </a:t>
            </a:r>
          </a:p>
          <a:p>
            <a:r>
              <a:rPr lang="en-US" sz="2000" dirty="0"/>
              <a:t>Birth date : 5 June 1998</a:t>
            </a:r>
          </a:p>
          <a:p>
            <a:r>
              <a:rPr lang="en-US" sz="2000" dirty="0"/>
              <a:t>Hometown : Bandung</a:t>
            </a:r>
          </a:p>
          <a:p>
            <a:r>
              <a:rPr lang="en-US" sz="2000" dirty="0"/>
              <a:t>Current Job : python programmer at PT </a:t>
            </a:r>
            <a:r>
              <a:rPr lang="en-US" sz="2000" dirty="0" err="1"/>
              <a:t>Syergie</a:t>
            </a:r>
            <a:r>
              <a:rPr lang="en-US" sz="2000" dirty="0"/>
              <a:t> </a:t>
            </a:r>
            <a:r>
              <a:rPr lang="en-US" sz="2000" dirty="0" err="1"/>
              <a:t>Indoprima</a:t>
            </a:r>
            <a:r>
              <a:rPr lang="en-US" sz="2000" dirty="0"/>
              <a:t> and Founder of </a:t>
            </a:r>
            <a:r>
              <a:rPr lang="en-US" sz="2000" dirty="0" err="1"/>
              <a:t>Ardumeka</a:t>
            </a:r>
            <a:r>
              <a:rPr lang="en-US" sz="2000" dirty="0"/>
              <a:t> Community</a:t>
            </a:r>
          </a:p>
          <a:p>
            <a:r>
              <a:rPr lang="en-US" sz="2000" dirty="0"/>
              <a:t>Experiences :</a:t>
            </a:r>
          </a:p>
          <a:p>
            <a:pPr marL="0" indent="0">
              <a:buNone/>
            </a:pPr>
            <a:r>
              <a:rPr lang="en-US" sz="2000" dirty="0"/>
              <a:t> - 2019 - 2020 : Dynamics Positioning System engineer  on cable ship (PT </a:t>
            </a:r>
            <a:r>
              <a:rPr lang="en-US" sz="2000" dirty="0" err="1"/>
              <a:t>Syergie</a:t>
            </a:r>
            <a:r>
              <a:rPr lang="en-US" sz="2000" dirty="0"/>
              <a:t> </a:t>
            </a:r>
            <a:r>
              <a:rPr lang="en-US" sz="2000" dirty="0" err="1"/>
              <a:t>Indoprima</a:t>
            </a:r>
            <a:r>
              <a:rPr lang="en-US" sz="2000" dirty="0"/>
              <a:t>)</a:t>
            </a:r>
          </a:p>
          <a:p>
            <a:pPr marL="0" indent="0">
              <a:buNone/>
            </a:pPr>
            <a:r>
              <a:rPr lang="en-US" sz="2000" dirty="0"/>
              <a:t> - 2021 - 2022  : </a:t>
            </a:r>
            <a:r>
              <a:rPr lang="en-US" sz="2000" dirty="0" err="1"/>
              <a:t>RnD</a:t>
            </a:r>
            <a:r>
              <a:rPr lang="en-US" sz="2000" dirty="0"/>
              <a:t> engineer for Vent-I (PT </a:t>
            </a:r>
            <a:r>
              <a:rPr lang="en-US" sz="2000" dirty="0" err="1"/>
              <a:t>Syergie</a:t>
            </a:r>
            <a:r>
              <a:rPr lang="en-US" sz="2000" dirty="0"/>
              <a:t> </a:t>
            </a:r>
            <a:r>
              <a:rPr lang="en-US" sz="2000" dirty="0" err="1"/>
              <a:t>Automa</a:t>
            </a:r>
            <a:r>
              <a:rPr lang="en-US" sz="2000" dirty="0"/>
              <a:t> </a:t>
            </a:r>
            <a:r>
              <a:rPr lang="en-US" sz="2000" dirty="0" err="1"/>
              <a:t>Teknologi</a:t>
            </a:r>
            <a:r>
              <a:rPr lang="en-US" sz="2000" dirty="0"/>
              <a:t>)</a:t>
            </a:r>
          </a:p>
          <a:p>
            <a:pPr marL="0" indent="0">
              <a:buNone/>
            </a:pPr>
            <a:r>
              <a:rPr lang="en-US" sz="2000" dirty="0"/>
              <a:t>- 2022 – now : Python Programmer PT </a:t>
            </a:r>
            <a:r>
              <a:rPr lang="en-US" sz="2000" dirty="0" err="1"/>
              <a:t>Syergie</a:t>
            </a:r>
            <a:r>
              <a:rPr lang="en-US" sz="2000" dirty="0"/>
              <a:t> </a:t>
            </a:r>
            <a:r>
              <a:rPr lang="en-US" sz="2000" dirty="0" err="1"/>
              <a:t>Indoprima</a:t>
            </a:r>
            <a:r>
              <a:rPr lang="en-US" sz="2000" dirty="0"/>
              <a:t> </a:t>
            </a:r>
          </a:p>
        </p:txBody>
      </p:sp>
      <p:pic>
        <p:nvPicPr>
          <p:cNvPr id="5" name="Picture 4">
            <a:extLst>
              <a:ext uri="{FF2B5EF4-FFF2-40B4-BE49-F238E27FC236}">
                <a16:creationId xmlns:a16="http://schemas.microsoft.com/office/drawing/2014/main" id="{94127A0E-C1D3-41BC-900C-870887A59D1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3664" y="433228"/>
            <a:ext cx="3374083" cy="2529767"/>
          </a:xfrm>
          <a:prstGeom prst="rect">
            <a:avLst/>
          </a:prstGeom>
          <a:noFill/>
          <a:ln>
            <a:noFill/>
          </a:ln>
        </p:spPr>
      </p:pic>
    </p:spTree>
    <p:extLst>
      <p:ext uri="{BB962C8B-B14F-4D97-AF65-F5344CB8AC3E}">
        <p14:creationId xmlns:p14="http://schemas.microsoft.com/office/powerpoint/2010/main" val="40495672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99DD4-8B45-4993-A9F3-42C96BF564EF}"/>
              </a:ext>
            </a:extLst>
          </p:cNvPr>
          <p:cNvSpPr>
            <a:spLocks noGrp="1"/>
          </p:cNvSpPr>
          <p:nvPr>
            <p:ph type="title"/>
          </p:nvPr>
        </p:nvSpPr>
        <p:spPr/>
        <p:txBody>
          <a:bodyPr/>
          <a:lstStyle/>
          <a:p>
            <a:r>
              <a:rPr lang="en-US" dirty="0" err="1"/>
              <a:t>Masalah</a:t>
            </a:r>
            <a:r>
              <a:rPr lang="en-US" dirty="0"/>
              <a:t> yang </a:t>
            </a:r>
            <a:r>
              <a:rPr lang="en-US" dirty="0" err="1"/>
              <a:t>umum</a:t>
            </a:r>
            <a:r>
              <a:rPr lang="en-US" dirty="0"/>
              <a:t> </a:t>
            </a:r>
            <a:r>
              <a:rPr lang="en-US" dirty="0" err="1"/>
              <a:t>terjadi</a:t>
            </a:r>
            <a:r>
              <a:rPr lang="en-US" dirty="0"/>
              <a:t> </a:t>
            </a:r>
            <a:r>
              <a:rPr lang="en-US" dirty="0" err="1"/>
              <a:t>apabila</a:t>
            </a:r>
            <a:r>
              <a:rPr lang="en-US" dirty="0"/>
              <a:t> </a:t>
            </a:r>
            <a:r>
              <a:rPr lang="en-US" dirty="0" err="1"/>
              <a:t>baru</a:t>
            </a:r>
            <a:r>
              <a:rPr lang="en-US" dirty="0"/>
              <a:t> </a:t>
            </a:r>
            <a:r>
              <a:rPr lang="en-US" dirty="0" err="1"/>
              <a:t>pertama</a:t>
            </a:r>
            <a:r>
              <a:rPr lang="en-US" dirty="0"/>
              <a:t> kali </a:t>
            </a:r>
            <a:r>
              <a:rPr lang="en-US" dirty="0" err="1"/>
              <a:t>menggunakan</a:t>
            </a:r>
            <a:r>
              <a:rPr lang="en-US" dirty="0"/>
              <a:t> python</a:t>
            </a:r>
          </a:p>
        </p:txBody>
      </p:sp>
      <p:sp>
        <p:nvSpPr>
          <p:cNvPr id="3" name="Content Placeholder 2">
            <a:extLst>
              <a:ext uri="{FF2B5EF4-FFF2-40B4-BE49-F238E27FC236}">
                <a16:creationId xmlns:a16="http://schemas.microsoft.com/office/drawing/2014/main" id="{399D1A38-7B1C-40D7-BE9D-519F3F93CF17}"/>
              </a:ext>
            </a:extLst>
          </p:cNvPr>
          <p:cNvSpPr>
            <a:spLocks noGrp="1"/>
          </p:cNvSpPr>
          <p:nvPr>
            <p:ph idx="1"/>
          </p:nvPr>
        </p:nvSpPr>
        <p:spPr>
          <a:xfrm>
            <a:off x="838200" y="3234701"/>
            <a:ext cx="4123544" cy="1603375"/>
          </a:xfrm>
        </p:spPr>
        <p:txBody>
          <a:bodyPr/>
          <a:lstStyle/>
          <a:p>
            <a:pPr marL="0" indent="0">
              <a:buNone/>
            </a:pPr>
            <a:r>
              <a:rPr lang="en-US" dirty="0"/>
              <a:t>Error indent : </a:t>
            </a:r>
            <a:r>
              <a:rPr lang="en-US" dirty="0" err="1"/>
              <a:t>terjadi</a:t>
            </a:r>
            <a:r>
              <a:rPr lang="en-US" dirty="0"/>
              <a:t> </a:t>
            </a:r>
            <a:r>
              <a:rPr lang="en-US" dirty="0" err="1"/>
              <a:t>apabila</a:t>
            </a:r>
            <a:r>
              <a:rPr lang="en-US" dirty="0"/>
              <a:t> space bar/tab </a:t>
            </a:r>
            <a:r>
              <a:rPr lang="en-US" dirty="0" err="1"/>
              <a:t>tidak</a:t>
            </a:r>
            <a:r>
              <a:rPr lang="en-US" dirty="0"/>
              <a:t> </a:t>
            </a:r>
            <a:r>
              <a:rPr lang="en-US" dirty="0" err="1"/>
              <a:t>tepat</a:t>
            </a:r>
            <a:endParaRPr lang="en-US" dirty="0"/>
          </a:p>
        </p:txBody>
      </p:sp>
      <p:pic>
        <p:nvPicPr>
          <p:cNvPr id="1026" name="Picture 2" descr="Indentation in Python (With Examples) - CODEPICT">
            <a:extLst>
              <a:ext uri="{FF2B5EF4-FFF2-40B4-BE49-F238E27FC236}">
                <a16:creationId xmlns:a16="http://schemas.microsoft.com/office/drawing/2014/main" id="{1358A1AD-E262-42E6-BCE2-87455EE0C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9997" y="2914780"/>
            <a:ext cx="6302115" cy="3544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0044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3688-3E2B-4161-B453-F9F7E52A81C7}"/>
              </a:ext>
            </a:extLst>
          </p:cNvPr>
          <p:cNvSpPr>
            <a:spLocks noGrp="1"/>
          </p:cNvSpPr>
          <p:nvPr>
            <p:ph type="title"/>
          </p:nvPr>
        </p:nvSpPr>
        <p:spPr/>
        <p:txBody>
          <a:bodyPr/>
          <a:lstStyle/>
          <a:p>
            <a:r>
              <a:rPr lang="en-US" dirty="0"/>
              <a:t>timeline</a:t>
            </a:r>
          </a:p>
        </p:txBody>
      </p:sp>
      <p:sp>
        <p:nvSpPr>
          <p:cNvPr id="4" name="Rectangle 3">
            <a:extLst>
              <a:ext uri="{FF2B5EF4-FFF2-40B4-BE49-F238E27FC236}">
                <a16:creationId xmlns:a16="http://schemas.microsoft.com/office/drawing/2014/main" id="{783727E8-2F88-4FA7-B360-489CE1D54792}"/>
              </a:ext>
            </a:extLst>
          </p:cNvPr>
          <p:cNvSpPr/>
          <p:nvPr/>
        </p:nvSpPr>
        <p:spPr>
          <a:xfrm>
            <a:off x="1016000" y="2467429"/>
            <a:ext cx="1553029" cy="580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B66B39F-D488-43AC-8D49-790064C6D630}"/>
              </a:ext>
            </a:extLst>
          </p:cNvPr>
          <p:cNvSpPr/>
          <p:nvPr/>
        </p:nvSpPr>
        <p:spPr>
          <a:xfrm>
            <a:off x="2743199" y="2467429"/>
            <a:ext cx="7510073" cy="58057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71A9E0F-C176-4831-B988-E4DD64C60257}"/>
              </a:ext>
            </a:extLst>
          </p:cNvPr>
          <p:cNvSpPr/>
          <p:nvPr/>
        </p:nvSpPr>
        <p:spPr>
          <a:xfrm>
            <a:off x="10388184" y="2467429"/>
            <a:ext cx="965616" cy="58057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D1D5AB2-86C3-4258-9CA9-3862EDAFD663}"/>
              </a:ext>
            </a:extLst>
          </p:cNvPr>
          <p:cNvSpPr txBox="1"/>
          <p:nvPr/>
        </p:nvSpPr>
        <p:spPr>
          <a:xfrm>
            <a:off x="376283" y="3321317"/>
            <a:ext cx="2832462" cy="369332"/>
          </a:xfrm>
          <a:prstGeom prst="rect">
            <a:avLst/>
          </a:prstGeom>
          <a:noFill/>
        </p:spPr>
        <p:txBody>
          <a:bodyPr wrap="square" rtlCol="0">
            <a:spAutoFit/>
          </a:bodyPr>
          <a:lstStyle/>
          <a:p>
            <a:r>
              <a:rPr lang="en-US" dirty="0"/>
              <a:t>30 minutes preparation </a:t>
            </a:r>
          </a:p>
        </p:txBody>
      </p:sp>
      <p:sp>
        <p:nvSpPr>
          <p:cNvPr id="9" name="TextBox 8">
            <a:extLst>
              <a:ext uri="{FF2B5EF4-FFF2-40B4-BE49-F238E27FC236}">
                <a16:creationId xmlns:a16="http://schemas.microsoft.com/office/drawing/2014/main" id="{4ACCEB02-9AFF-481D-993C-0B42102C0C52}"/>
              </a:ext>
            </a:extLst>
          </p:cNvPr>
          <p:cNvSpPr txBox="1"/>
          <p:nvPr/>
        </p:nvSpPr>
        <p:spPr>
          <a:xfrm>
            <a:off x="10321454" y="3105834"/>
            <a:ext cx="1870546" cy="646331"/>
          </a:xfrm>
          <a:prstGeom prst="rect">
            <a:avLst/>
          </a:prstGeom>
          <a:noFill/>
        </p:spPr>
        <p:txBody>
          <a:bodyPr wrap="square" rtlCol="0">
            <a:spAutoFit/>
          </a:bodyPr>
          <a:lstStyle/>
          <a:p>
            <a:r>
              <a:rPr lang="en-US" dirty="0"/>
              <a:t> 10 minute Closing</a:t>
            </a:r>
          </a:p>
        </p:txBody>
      </p:sp>
      <p:sp>
        <p:nvSpPr>
          <p:cNvPr id="10" name="TextBox 9">
            <a:extLst>
              <a:ext uri="{FF2B5EF4-FFF2-40B4-BE49-F238E27FC236}">
                <a16:creationId xmlns:a16="http://schemas.microsoft.com/office/drawing/2014/main" id="{5F8A8551-0F12-437E-A81F-B9F5E7AD85A1}"/>
              </a:ext>
            </a:extLst>
          </p:cNvPr>
          <p:cNvSpPr txBox="1"/>
          <p:nvPr/>
        </p:nvSpPr>
        <p:spPr>
          <a:xfrm>
            <a:off x="3749834" y="2028929"/>
            <a:ext cx="5183640" cy="369332"/>
          </a:xfrm>
          <a:prstGeom prst="rect">
            <a:avLst/>
          </a:prstGeom>
          <a:noFill/>
        </p:spPr>
        <p:txBody>
          <a:bodyPr wrap="square" rtlCol="0">
            <a:spAutoFit/>
          </a:bodyPr>
          <a:lstStyle/>
          <a:p>
            <a:r>
              <a:rPr lang="en-US" dirty="0"/>
              <a:t> </a:t>
            </a:r>
            <a:r>
              <a:rPr lang="en-US" u="sng" dirty="0"/>
              <a:t>+</a:t>
            </a:r>
            <a:r>
              <a:rPr lang="en-US" dirty="0"/>
              <a:t>  3 Hours practice, experiment, debug, </a:t>
            </a:r>
            <a:r>
              <a:rPr lang="en-US" dirty="0" err="1"/>
              <a:t>QnA</a:t>
            </a:r>
            <a:endParaRPr lang="en-US" dirty="0"/>
          </a:p>
        </p:txBody>
      </p:sp>
    </p:spTree>
    <p:extLst>
      <p:ext uri="{BB962C8B-B14F-4D97-AF65-F5344CB8AC3E}">
        <p14:creationId xmlns:p14="http://schemas.microsoft.com/office/powerpoint/2010/main" val="1197997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956E-D7E3-41B0-B2E3-FBC4A38D8AA5}"/>
              </a:ext>
            </a:extLst>
          </p:cNvPr>
          <p:cNvSpPr>
            <a:spLocks noGrp="1"/>
          </p:cNvSpPr>
          <p:nvPr>
            <p:ph type="title"/>
          </p:nvPr>
        </p:nvSpPr>
        <p:spPr/>
        <p:txBody>
          <a:bodyPr/>
          <a:lstStyle/>
          <a:p>
            <a:r>
              <a:rPr lang="en-US" dirty="0"/>
              <a:t>Yang </a:t>
            </a:r>
            <a:r>
              <a:rPr lang="en-US" dirty="0" err="1"/>
              <a:t>biasa</a:t>
            </a:r>
            <a:r>
              <a:rPr lang="en-US" dirty="0"/>
              <a:t> </a:t>
            </a:r>
            <a:r>
              <a:rPr lang="en-US" dirty="0" err="1"/>
              <a:t>saya</a:t>
            </a:r>
            <a:r>
              <a:rPr lang="en-US" dirty="0"/>
              <a:t> </a:t>
            </a:r>
            <a:r>
              <a:rPr lang="en-US" dirty="0" err="1"/>
              <a:t>lakukan</a:t>
            </a:r>
            <a:endParaRPr lang="en-US" dirty="0"/>
          </a:p>
        </p:txBody>
      </p:sp>
      <p:pic>
        <p:nvPicPr>
          <p:cNvPr id="5" name="Picture 4">
            <a:extLst>
              <a:ext uri="{FF2B5EF4-FFF2-40B4-BE49-F238E27FC236}">
                <a16:creationId xmlns:a16="http://schemas.microsoft.com/office/drawing/2014/main" id="{FCE13F3D-7197-489C-8B38-A2940AF4E85A}"/>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6" name="Arrow: Right 5">
            <a:extLst>
              <a:ext uri="{FF2B5EF4-FFF2-40B4-BE49-F238E27FC236}">
                <a16:creationId xmlns:a16="http://schemas.microsoft.com/office/drawing/2014/main" id="{5C7D55B6-9AEF-4941-9E05-7681E40DC7AF}"/>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6B0CA00D-9233-41BF-BFDD-274FB55D48B8}"/>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6668D2-286A-478C-8A96-EA5A6C0F7110}"/>
              </a:ext>
            </a:extLst>
          </p:cNvPr>
          <p:cNvPicPr>
            <a:picLocks noChangeAspect="1"/>
          </p:cNvPicPr>
          <p:nvPr/>
        </p:nvPicPr>
        <p:blipFill rotWithShape="1">
          <a:blip r:embed="rId3"/>
          <a:srcRect l="13384" t="17831" r="30077" b="25937"/>
          <a:stretch/>
        </p:blipFill>
        <p:spPr>
          <a:xfrm>
            <a:off x="5436769" y="2905830"/>
            <a:ext cx="6166665" cy="3448298"/>
          </a:xfrm>
          <a:prstGeom prst="rect">
            <a:avLst/>
          </a:prstGeom>
        </p:spPr>
      </p:pic>
    </p:spTree>
    <p:extLst>
      <p:ext uri="{BB962C8B-B14F-4D97-AF65-F5344CB8AC3E}">
        <p14:creationId xmlns:p14="http://schemas.microsoft.com/office/powerpoint/2010/main" val="171501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855E1-CA72-4486-A180-D836D6D1B3BA}"/>
              </a:ext>
            </a:extLst>
          </p:cNvPr>
          <p:cNvSpPr>
            <a:spLocks noGrp="1"/>
          </p:cNvSpPr>
          <p:nvPr>
            <p:ph type="title"/>
          </p:nvPr>
        </p:nvSpPr>
        <p:spPr/>
        <p:txBody>
          <a:bodyPr/>
          <a:lstStyle/>
          <a:p>
            <a:r>
              <a:rPr lang="en-US" dirty="0"/>
              <a:t>Yang </a:t>
            </a:r>
            <a:r>
              <a:rPr lang="en-US" dirty="0" err="1"/>
              <a:t>hari</a:t>
            </a:r>
            <a:r>
              <a:rPr lang="en-US" dirty="0"/>
              <a:t> </a:t>
            </a:r>
            <a:r>
              <a:rPr lang="en-US" dirty="0" err="1"/>
              <a:t>ini</a:t>
            </a:r>
            <a:r>
              <a:rPr lang="en-US" dirty="0"/>
              <a:t> </a:t>
            </a:r>
            <a:r>
              <a:rPr lang="en-US" dirty="0" err="1"/>
              <a:t>kita</a:t>
            </a:r>
            <a:r>
              <a:rPr lang="en-US" dirty="0"/>
              <a:t> </a:t>
            </a:r>
            <a:r>
              <a:rPr lang="en-US" dirty="0" err="1"/>
              <a:t>lakukan</a:t>
            </a:r>
            <a:endParaRPr lang="en-US" dirty="0"/>
          </a:p>
        </p:txBody>
      </p:sp>
      <p:pic>
        <p:nvPicPr>
          <p:cNvPr id="4" name="Picture 3">
            <a:extLst>
              <a:ext uri="{FF2B5EF4-FFF2-40B4-BE49-F238E27FC236}">
                <a16:creationId xmlns:a16="http://schemas.microsoft.com/office/drawing/2014/main" id="{BDB9D32F-F6E6-4CE1-810E-9465DB2878A7}"/>
              </a:ext>
            </a:extLst>
          </p:cNvPr>
          <p:cNvPicPr>
            <a:picLocks noChangeAspect="1"/>
          </p:cNvPicPr>
          <p:nvPr/>
        </p:nvPicPr>
        <p:blipFill rotWithShape="1">
          <a:blip r:embed="rId2"/>
          <a:srcRect l="925" t="17340" r="85806" b="60197"/>
          <a:stretch/>
        </p:blipFill>
        <p:spPr>
          <a:xfrm>
            <a:off x="254624" y="3498579"/>
            <a:ext cx="2377440" cy="2262799"/>
          </a:xfrm>
          <a:prstGeom prst="rect">
            <a:avLst/>
          </a:prstGeom>
        </p:spPr>
      </p:pic>
      <p:sp>
        <p:nvSpPr>
          <p:cNvPr id="5" name="Arrow: Right 4">
            <a:extLst>
              <a:ext uri="{FF2B5EF4-FFF2-40B4-BE49-F238E27FC236}">
                <a16:creationId xmlns:a16="http://schemas.microsoft.com/office/drawing/2014/main" id="{1B06B3CC-DE3B-4110-805C-B995C9F8DF92}"/>
              </a:ext>
            </a:extLst>
          </p:cNvPr>
          <p:cNvSpPr/>
          <p:nvPr/>
        </p:nvSpPr>
        <p:spPr>
          <a:xfrm>
            <a:off x="3108960" y="4218499"/>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C971F012-2861-44F6-A338-A99DB9181006}"/>
              </a:ext>
            </a:extLst>
          </p:cNvPr>
          <p:cNvSpPr/>
          <p:nvPr/>
        </p:nvSpPr>
        <p:spPr>
          <a:xfrm rot="10800000">
            <a:off x="3108960" y="4754563"/>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Jual Outseal PLC Mega V.3 - slim - Kab. Sidoarjo - Outseal | Tokopedia">
            <a:extLst>
              <a:ext uri="{FF2B5EF4-FFF2-40B4-BE49-F238E27FC236}">
                <a16:creationId xmlns:a16="http://schemas.microsoft.com/office/drawing/2014/main" id="{B057D16C-7FDA-4901-91AC-4D342C16CC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677" y="2639501"/>
            <a:ext cx="6667500"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625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7E845-AA75-454C-BC6B-B017BD2048AE}"/>
              </a:ext>
            </a:extLst>
          </p:cNvPr>
          <p:cNvSpPr>
            <a:spLocks noGrp="1"/>
          </p:cNvSpPr>
          <p:nvPr>
            <p:ph type="title"/>
          </p:nvPr>
        </p:nvSpPr>
        <p:spPr>
          <a:xfrm>
            <a:off x="29307" y="0"/>
            <a:ext cx="10515600" cy="1325563"/>
          </a:xfrm>
        </p:spPr>
        <p:txBody>
          <a:bodyPr/>
          <a:lstStyle/>
          <a:p>
            <a:r>
              <a:rPr lang="en-US" dirty="0"/>
              <a:t>Agenda Workshop</a:t>
            </a:r>
          </a:p>
        </p:txBody>
      </p:sp>
      <p:sp>
        <p:nvSpPr>
          <p:cNvPr id="3" name="Content Placeholder 2">
            <a:extLst>
              <a:ext uri="{FF2B5EF4-FFF2-40B4-BE49-F238E27FC236}">
                <a16:creationId xmlns:a16="http://schemas.microsoft.com/office/drawing/2014/main" id="{47A631EE-A09D-43A4-87F2-B04303B42053}"/>
              </a:ext>
            </a:extLst>
          </p:cNvPr>
          <p:cNvSpPr>
            <a:spLocks noGrp="1"/>
          </p:cNvSpPr>
          <p:nvPr>
            <p:ph idx="1"/>
          </p:nvPr>
        </p:nvSpPr>
        <p:spPr>
          <a:xfrm>
            <a:off x="838200" y="1825625"/>
            <a:ext cx="10515600" cy="3825667"/>
          </a:xfrm>
        </p:spPr>
        <p:txBody>
          <a:bodyPr>
            <a:normAutofit lnSpcReduction="10000"/>
          </a:bodyPr>
          <a:lstStyle/>
          <a:p>
            <a:r>
              <a:rPr lang="en-US" dirty="0"/>
              <a:t>preparation</a:t>
            </a:r>
          </a:p>
          <a:p>
            <a:r>
              <a:rPr lang="en-US" dirty="0"/>
              <a:t>Running Example code</a:t>
            </a:r>
          </a:p>
          <a:p>
            <a:r>
              <a:rPr lang="en-US" dirty="0" err="1"/>
              <a:t>Jobsheet</a:t>
            </a:r>
            <a:r>
              <a:rPr lang="en-US" dirty="0"/>
              <a:t> 0 : Base Code</a:t>
            </a:r>
          </a:p>
          <a:p>
            <a:r>
              <a:rPr lang="en-US" dirty="0" err="1"/>
              <a:t>Jobsheet</a:t>
            </a:r>
            <a:r>
              <a:rPr lang="en-US" dirty="0"/>
              <a:t> 1 : Digital Output</a:t>
            </a:r>
          </a:p>
          <a:p>
            <a:r>
              <a:rPr lang="en-US" dirty="0" err="1"/>
              <a:t>Jobsheet</a:t>
            </a:r>
            <a:r>
              <a:rPr lang="en-US" dirty="0"/>
              <a:t> 2 : Digital Input</a:t>
            </a:r>
          </a:p>
          <a:p>
            <a:r>
              <a:rPr lang="en-US" dirty="0" err="1"/>
              <a:t>Jobsheet</a:t>
            </a:r>
            <a:r>
              <a:rPr lang="en-US" dirty="0"/>
              <a:t> 3 : Analog Output</a:t>
            </a:r>
          </a:p>
          <a:p>
            <a:r>
              <a:rPr lang="en-US" dirty="0" err="1"/>
              <a:t>Jobsheet</a:t>
            </a:r>
            <a:r>
              <a:rPr lang="en-US" dirty="0"/>
              <a:t> 4 : Analog Input</a:t>
            </a:r>
          </a:p>
          <a:p>
            <a:r>
              <a:rPr lang="en-US" dirty="0" err="1"/>
              <a:t>Jobsheet</a:t>
            </a:r>
            <a:r>
              <a:rPr lang="en-US" dirty="0"/>
              <a:t> 5 : Historical Graph</a:t>
            </a:r>
          </a:p>
        </p:txBody>
      </p:sp>
    </p:spTree>
    <p:extLst>
      <p:ext uri="{BB962C8B-B14F-4D97-AF65-F5344CB8AC3E}">
        <p14:creationId xmlns:p14="http://schemas.microsoft.com/office/powerpoint/2010/main" val="154114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5DDC2-CACB-45DE-B839-DC0B95C9F9C2}"/>
              </a:ext>
            </a:extLst>
          </p:cNvPr>
          <p:cNvSpPr>
            <a:spLocks noGrp="1"/>
          </p:cNvSpPr>
          <p:nvPr>
            <p:ph type="title"/>
          </p:nvPr>
        </p:nvSpPr>
        <p:spPr/>
        <p:txBody>
          <a:bodyPr/>
          <a:lstStyle/>
          <a:p>
            <a:r>
              <a:rPr lang="en-US" dirty="0"/>
              <a:t>Kata </a:t>
            </a:r>
            <a:r>
              <a:rPr lang="en-US" dirty="0" err="1"/>
              <a:t>Kunci</a:t>
            </a:r>
            <a:endParaRPr lang="en-US" dirty="0"/>
          </a:p>
        </p:txBody>
      </p:sp>
      <p:sp>
        <p:nvSpPr>
          <p:cNvPr id="3" name="Content Placeholder 2">
            <a:extLst>
              <a:ext uri="{FF2B5EF4-FFF2-40B4-BE49-F238E27FC236}">
                <a16:creationId xmlns:a16="http://schemas.microsoft.com/office/drawing/2014/main" id="{18DD7F6E-39FA-426B-B6D4-75FBF72B26D1}"/>
              </a:ext>
            </a:extLst>
          </p:cNvPr>
          <p:cNvSpPr>
            <a:spLocks noGrp="1"/>
          </p:cNvSpPr>
          <p:nvPr>
            <p:ph idx="1"/>
          </p:nvPr>
        </p:nvSpPr>
        <p:spPr/>
        <p:txBody>
          <a:bodyPr/>
          <a:lstStyle/>
          <a:p>
            <a:r>
              <a:rPr lang="en-US" dirty="0" err="1"/>
              <a:t>pyqtSlot</a:t>
            </a:r>
            <a:r>
              <a:rPr lang="en-US" dirty="0"/>
              <a:t> : program </a:t>
            </a:r>
            <a:r>
              <a:rPr lang="en-US" dirty="0" err="1"/>
              <a:t>untuk</a:t>
            </a:r>
            <a:r>
              <a:rPr lang="en-US" dirty="0"/>
              <a:t> transfer data </a:t>
            </a:r>
            <a:r>
              <a:rPr lang="en-US" dirty="0" err="1"/>
              <a:t>antara</a:t>
            </a:r>
            <a:r>
              <a:rPr lang="en-US" dirty="0"/>
              <a:t> python dan </a:t>
            </a:r>
            <a:r>
              <a:rPr lang="en-US" dirty="0" err="1"/>
              <a:t>qml</a:t>
            </a:r>
            <a:endParaRPr lang="en-US" dirty="0"/>
          </a:p>
          <a:p>
            <a:r>
              <a:rPr lang="en-US" dirty="0" err="1"/>
              <a:t>guitimer</a:t>
            </a:r>
            <a:r>
              <a:rPr lang="en-US" dirty="0"/>
              <a:t> : program pada </a:t>
            </a:r>
            <a:r>
              <a:rPr lang="en-US" dirty="0" err="1"/>
              <a:t>qml</a:t>
            </a:r>
            <a:r>
              <a:rPr lang="en-US" dirty="0"/>
              <a:t> </a:t>
            </a:r>
            <a:r>
              <a:rPr lang="en-US" dirty="0" err="1"/>
              <a:t>untuk</a:t>
            </a:r>
            <a:r>
              <a:rPr lang="en-US" dirty="0"/>
              <a:t> transfer data python </a:t>
            </a:r>
            <a:r>
              <a:rPr lang="en-US" dirty="0" err="1"/>
              <a:t>qml</a:t>
            </a:r>
            <a:r>
              <a:rPr lang="en-US" dirty="0"/>
              <a:t> per </a:t>
            </a:r>
            <a:r>
              <a:rPr lang="en-US" dirty="0" err="1"/>
              <a:t>satuan</a:t>
            </a:r>
            <a:r>
              <a:rPr lang="en-US" dirty="0"/>
              <a:t> </a:t>
            </a:r>
            <a:r>
              <a:rPr lang="en-US" dirty="0" err="1"/>
              <a:t>waktu</a:t>
            </a:r>
            <a:r>
              <a:rPr lang="en-US" dirty="0"/>
              <a:t> </a:t>
            </a:r>
          </a:p>
          <a:p>
            <a:r>
              <a:rPr lang="en-US" dirty="0"/>
              <a:t>Gauge : </a:t>
            </a:r>
            <a:r>
              <a:rPr lang="en-US" dirty="0" err="1"/>
              <a:t>tampilan</a:t>
            </a:r>
            <a:r>
              <a:rPr lang="en-US" dirty="0"/>
              <a:t> </a:t>
            </a:r>
            <a:r>
              <a:rPr lang="en-US" dirty="0" err="1"/>
              <a:t>seperti</a:t>
            </a:r>
            <a:r>
              <a:rPr lang="en-US" dirty="0"/>
              <a:t> speedometer</a:t>
            </a:r>
          </a:p>
          <a:p>
            <a:r>
              <a:rPr lang="en-US" dirty="0"/>
              <a:t>Slider : bar </a:t>
            </a:r>
            <a:r>
              <a:rPr lang="en-US" dirty="0" err="1"/>
              <a:t>untuk</a:t>
            </a:r>
            <a:r>
              <a:rPr lang="en-US" dirty="0"/>
              <a:t> </a:t>
            </a:r>
            <a:r>
              <a:rPr lang="en-US" dirty="0" err="1"/>
              <a:t>memasukkan</a:t>
            </a:r>
            <a:r>
              <a:rPr lang="en-US" dirty="0"/>
              <a:t> </a:t>
            </a:r>
            <a:r>
              <a:rPr lang="en-US" dirty="0" err="1"/>
              <a:t>nilai</a:t>
            </a:r>
            <a:r>
              <a:rPr lang="en-US" dirty="0"/>
              <a:t> level </a:t>
            </a:r>
            <a:r>
              <a:rPr lang="en-US" dirty="0" err="1"/>
              <a:t>secara</a:t>
            </a:r>
            <a:r>
              <a:rPr lang="en-US" dirty="0"/>
              <a:t> </a:t>
            </a:r>
            <a:r>
              <a:rPr lang="en-US" dirty="0" err="1"/>
              <a:t>geser</a:t>
            </a:r>
            <a:endParaRPr lang="en-US" dirty="0"/>
          </a:p>
        </p:txBody>
      </p:sp>
    </p:spTree>
    <p:extLst>
      <p:ext uri="{BB962C8B-B14F-4D97-AF65-F5344CB8AC3E}">
        <p14:creationId xmlns:p14="http://schemas.microsoft.com/office/powerpoint/2010/main" val="40836085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637C-528C-418A-A756-CF0E6D7CF834}"/>
              </a:ext>
            </a:extLst>
          </p:cNvPr>
          <p:cNvSpPr>
            <a:spLocks noGrp="1"/>
          </p:cNvSpPr>
          <p:nvPr>
            <p:ph type="title"/>
          </p:nvPr>
        </p:nvSpPr>
        <p:spPr/>
        <p:txBody>
          <a:bodyPr/>
          <a:lstStyle/>
          <a:p>
            <a:r>
              <a:rPr lang="en-US" dirty="0"/>
              <a:t>Preparation #01</a:t>
            </a:r>
          </a:p>
        </p:txBody>
      </p:sp>
      <p:sp>
        <p:nvSpPr>
          <p:cNvPr id="3" name="Content Placeholder 2">
            <a:extLst>
              <a:ext uri="{FF2B5EF4-FFF2-40B4-BE49-F238E27FC236}">
                <a16:creationId xmlns:a16="http://schemas.microsoft.com/office/drawing/2014/main" id="{7BD234C9-B58E-49CD-AD38-BEECF24B40A4}"/>
              </a:ext>
            </a:extLst>
          </p:cNvPr>
          <p:cNvSpPr>
            <a:spLocks noGrp="1"/>
          </p:cNvSpPr>
          <p:nvPr>
            <p:ph idx="1"/>
          </p:nvPr>
        </p:nvSpPr>
        <p:spPr>
          <a:xfrm>
            <a:off x="838200" y="1825625"/>
            <a:ext cx="10515600" cy="3825667"/>
          </a:xfrm>
        </p:spPr>
        <p:txBody>
          <a:bodyPr/>
          <a:lstStyle/>
          <a:p>
            <a:pPr marL="0" indent="0">
              <a:buNone/>
            </a:pPr>
            <a:r>
              <a:rPr lang="en-US" dirty="0"/>
              <a:t>Software Installation</a:t>
            </a:r>
          </a:p>
          <a:p>
            <a:r>
              <a:rPr lang="en-US" dirty="0"/>
              <a:t>Notepad++</a:t>
            </a:r>
          </a:p>
          <a:p>
            <a:r>
              <a:rPr lang="en-US" dirty="0" err="1"/>
              <a:t>Thonny</a:t>
            </a:r>
            <a:r>
              <a:rPr lang="en-US" dirty="0"/>
              <a:t> IDE</a:t>
            </a:r>
          </a:p>
          <a:p>
            <a:pPr marL="0" indent="0">
              <a:buNone/>
            </a:pPr>
            <a:r>
              <a:rPr lang="en-US" dirty="0"/>
              <a:t>	- PyQt5 Library </a:t>
            </a:r>
            <a:r>
              <a:rPr lang="en-US" dirty="0" err="1"/>
              <a:t>ver</a:t>
            </a:r>
            <a:r>
              <a:rPr lang="en-US" dirty="0"/>
              <a:t> 5.15.7</a:t>
            </a:r>
          </a:p>
          <a:p>
            <a:pPr marL="0" indent="0">
              <a:buNone/>
            </a:pPr>
            <a:r>
              <a:rPr lang="en-US" dirty="0"/>
              <a:t>	- </a:t>
            </a:r>
            <a:r>
              <a:rPr lang="en-US" dirty="0" err="1"/>
              <a:t>PyModbus</a:t>
            </a:r>
            <a:r>
              <a:rPr lang="en-US" dirty="0"/>
              <a:t> Library </a:t>
            </a:r>
            <a:r>
              <a:rPr lang="en-US" dirty="0" err="1"/>
              <a:t>ver</a:t>
            </a:r>
            <a:r>
              <a:rPr lang="en-US" dirty="0"/>
              <a:t> 2.3.0</a:t>
            </a:r>
          </a:p>
          <a:p>
            <a:r>
              <a:rPr lang="en-US" dirty="0" err="1"/>
              <a:t>Outseal</a:t>
            </a:r>
            <a:r>
              <a:rPr lang="en-US" dirty="0"/>
              <a:t> Studio</a:t>
            </a:r>
          </a:p>
          <a:p>
            <a:r>
              <a:rPr lang="en-US" dirty="0"/>
              <a:t>CH340 Driver</a:t>
            </a:r>
          </a:p>
        </p:txBody>
      </p:sp>
    </p:spTree>
    <p:extLst>
      <p:ext uri="{BB962C8B-B14F-4D97-AF65-F5344CB8AC3E}">
        <p14:creationId xmlns:p14="http://schemas.microsoft.com/office/powerpoint/2010/main" val="1855153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8709B1-7114-4B84-8BC5-3D09C4BE4464}"/>
              </a:ext>
            </a:extLst>
          </p:cNvPr>
          <p:cNvSpPr>
            <a:spLocks noGrp="1"/>
          </p:cNvSpPr>
          <p:nvPr>
            <p:ph idx="1"/>
          </p:nvPr>
        </p:nvSpPr>
        <p:spPr>
          <a:xfrm>
            <a:off x="673309" y="5807088"/>
            <a:ext cx="10515600" cy="855455"/>
          </a:xfrm>
        </p:spPr>
        <p:txBody>
          <a:bodyPr>
            <a:normAutofit lnSpcReduction="10000"/>
          </a:bodyPr>
          <a:lstStyle/>
          <a:p>
            <a:pPr marL="0" indent="0">
              <a:buNone/>
            </a:pPr>
            <a:r>
              <a:rPr lang="en-US" dirty="0"/>
              <a:t>https://drive.google.com/drive/folders/1S1XzTXQlaP_nRAm98Ld27DvJY3L0fPSt?usp=sharing</a:t>
            </a:r>
          </a:p>
        </p:txBody>
      </p:sp>
      <p:pic>
        <p:nvPicPr>
          <p:cNvPr id="5" name="Picture 4">
            <a:extLst>
              <a:ext uri="{FF2B5EF4-FFF2-40B4-BE49-F238E27FC236}">
                <a16:creationId xmlns:a16="http://schemas.microsoft.com/office/drawing/2014/main" id="{0657800C-F8D2-4152-A2AE-C6FDE0EE4D6F}"/>
              </a:ext>
            </a:extLst>
          </p:cNvPr>
          <p:cNvPicPr>
            <a:picLocks noChangeAspect="1"/>
          </p:cNvPicPr>
          <p:nvPr/>
        </p:nvPicPr>
        <p:blipFill>
          <a:blip r:embed="rId2"/>
          <a:stretch>
            <a:fillRect/>
          </a:stretch>
        </p:blipFill>
        <p:spPr>
          <a:xfrm>
            <a:off x="1" y="922987"/>
            <a:ext cx="8379502" cy="4698323"/>
          </a:xfrm>
          <a:prstGeom prst="rect">
            <a:avLst/>
          </a:prstGeom>
        </p:spPr>
      </p:pic>
      <p:sp>
        <p:nvSpPr>
          <p:cNvPr id="6" name="TextBox 5">
            <a:extLst>
              <a:ext uri="{FF2B5EF4-FFF2-40B4-BE49-F238E27FC236}">
                <a16:creationId xmlns:a16="http://schemas.microsoft.com/office/drawing/2014/main" id="{58F584A7-BDF8-4F2D-AC48-F1E30E57FB69}"/>
              </a:ext>
            </a:extLst>
          </p:cNvPr>
          <p:cNvSpPr txBox="1"/>
          <p:nvPr/>
        </p:nvSpPr>
        <p:spPr>
          <a:xfrm>
            <a:off x="8609617" y="1484811"/>
            <a:ext cx="3632618" cy="2554545"/>
          </a:xfrm>
          <a:prstGeom prst="rect">
            <a:avLst/>
          </a:prstGeom>
          <a:noFill/>
        </p:spPr>
        <p:txBody>
          <a:bodyPr wrap="square" rtlCol="0">
            <a:spAutoFit/>
          </a:bodyPr>
          <a:lstStyle/>
          <a:p>
            <a:r>
              <a:rPr lang="en-US" sz="2000" dirty="0"/>
              <a:t>Notepad++ </a:t>
            </a:r>
            <a:r>
              <a:rPr lang="en-US" sz="2000" dirty="0" err="1"/>
              <a:t>digunakan</a:t>
            </a:r>
            <a:r>
              <a:rPr lang="en-US" sz="2000" dirty="0"/>
              <a:t> </a:t>
            </a:r>
            <a:r>
              <a:rPr lang="en-US" sz="2000" dirty="0" err="1"/>
              <a:t>untuk</a:t>
            </a:r>
            <a:r>
              <a:rPr lang="en-US" sz="2000" dirty="0"/>
              <a:t> </a:t>
            </a:r>
            <a:r>
              <a:rPr lang="en-US" sz="2000" dirty="0" err="1"/>
              <a:t>memprogram</a:t>
            </a:r>
            <a:r>
              <a:rPr lang="en-US" sz="2000" dirty="0"/>
              <a:t> QML</a:t>
            </a:r>
          </a:p>
          <a:p>
            <a:endParaRPr lang="en-US" sz="2000" dirty="0"/>
          </a:p>
          <a:p>
            <a:r>
              <a:rPr lang="en-US" sz="2000" dirty="0" err="1"/>
              <a:t>Thonny</a:t>
            </a:r>
            <a:r>
              <a:rPr lang="en-US" sz="2000" dirty="0"/>
              <a:t> IDE </a:t>
            </a:r>
            <a:r>
              <a:rPr lang="en-US" sz="2000" dirty="0" err="1"/>
              <a:t>digunakan</a:t>
            </a:r>
            <a:r>
              <a:rPr lang="en-US" sz="2000" dirty="0"/>
              <a:t> </a:t>
            </a:r>
            <a:r>
              <a:rPr lang="en-US" sz="2000" dirty="0" err="1"/>
              <a:t>untuk</a:t>
            </a:r>
            <a:r>
              <a:rPr lang="en-US" sz="2000" dirty="0"/>
              <a:t> </a:t>
            </a:r>
            <a:r>
              <a:rPr lang="en-US" sz="2000" dirty="0" err="1"/>
              <a:t>memprogram</a:t>
            </a:r>
            <a:r>
              <a:rPr lang="en-US" sz="2000" dirty="0"/>
              <a:t> Python</a:t>
            </a:r>
          </a:p>
          <a:p>
            <a:endParaRPr lang="en-US" sz="2000" dirty="0"/>
          </a:p>
          <a:p>
            <a:r>
              <a:rPr lang="en-US" sz="2000" dirty="0" err="1"/>
              <a:t>Outseal</a:t>
            </a:r>
            <a:r>
              <a:rPr lang="en-US" sz="2000" dirty="0"/>
              <a:t> studio </a:t>
            </a:r>
            <a:r>
              <a:rPr lang="en-US" sz="2000" dirty="0" err="1"/>
              <a:t>digunakan</a:t>
            </a:r>
            <a:r>
              <a:rPr lang="en-US" sz="2000" dirty="0"/>
              <a:t> </a:t>
            </a:r>
            <a:r>
              <a:rPr lang="en-US" sz="2000" dirty="0" err="1"/>
              <a:t>untuk</a:t>
            </a:r>
            <a:r>
              <a:rPr lang="en-US" sz="2000" dirty="0"/>
              <a:t> </a:t>
            </a:r>
            <a:r>
              <a:rPr lang="en-US" sz="2000" dirty="0" err="1"/>
              <a:t>memprogram</a:t>
            </a:r>
            <a:r>
              <a:rPr lang="en-US" sz="2000" dirty="0"/>
              <a:t> PLC </a:t>
            </a:r>
            <a:r>
              <a:rPr lang="en-US" sz="2000" dirty="0" err="1"/>
              <a:t>outseal</a:t>
            </a:r>
            <a:endParaRPr lang="en-US" sz="2000" dirty="0"/>
          </a:p>
        </p:txBody>
      </p:sp>
    </p:spTree>
    <p:extLst>
      <p:ext uri="{BB962C8B-B14F-4D97-AF65-F5344CB8AC3E}">
        <p14:creationId xmlns:p14="http://schemas.microsoft.com/office/powerpoint/2010/main" val="1796853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FD6B-2A9C-4072-B8B9-4606ECDF7DC2}"/>
              </a:ext>
            </a:extLst>
          </p:cNvPr>
          <p:cNvSpPr>
            <a:spLocks noGrp="1"/>
          </p:cNvSpPr>
          <p:nvPr>
            <p:ph type="title"/>
          </p:nvPr>
        </p:nvSpPr>
        <p:spPr/>
        <p:txBody>
          <a:bodyPr/>
          <a:lstStyle/>
          <a:p>
            <a:r>
              <a:rPr lang="en-US" dirty="0"/>
              <a:t>Preparation #02</a:t>
            </a:r>
          </a:p>
        </p:txBody>
      </p:sp>
      <p:sp>
        <p:nvSpPr>
          <p:cNvPr id="3" name="Content Placeholder 2">
            <a:extLst>
              <a:ext uri="{FF2B5EF4-FFF2-40B4-BE49-F238E27FC236}">
                <a16:creationId xmlns:a16="http://schemas.microsoft.com/office/drawing/2014/main" id="{CDB4D4D9-6FB2-4DF3-BBD5-E42CE06001F9}"/>
              </a:ext>
            </a:extLst>
          </p:cNvPr>
          <p:cNvSpPr>
            <a:spLocks noGrp="1"/>
          </p:cNvSpPr>
          <p:nvPr>
            <p:ph idx="1"/>
          </p:nvPr>
        </p:nvSpPr>
        <p:spPr/>
        <p:txBody>
          <a:bodyPr/>
          <a:lstStyle/>
          <a:p>
            <a:pPr marL="0" indent="0">
              <a:buNone/>
            </a:pPr>
            <a:r>
              <a:rPr lang="en-US" dirty="0"/>
              <a:t>Software testing</a:t>
            </a:r>
          </a:p>
          <a:p>
            <a:r>
              <a:rPr lang="en-US" dirty="0"/>
              <a:t>Upload example </a:t>
            </a:r>
            <a:r>
              <a:rPr lang="en-US" dirty="0" err="1"/>
              <a:t>outseal</a:t>
            </a:r>
            <a:r>
              <a:rPr lang="en-US" dirty="0"/>
              <a:t> code</a:t>
            </a:r>
          </a:p>
          <a:p>
            <a:r>
              <a:rPr lang="en-US" dirty="0"/>
              <a:t>Testing example python code</a:t>
            </a:r>
          </a:p>
        </p:txBody>
      </p:sp>
    </p:spTree>
    <p:extLst>
      <p:ext uri="{BB962C8B-B14F-4D97-AF65-F5344CB8AC3E}">
        <p14:creationId xmlns:p14="http://schemas.microsoft.com/office/powerpoint/2010/main" val="3441297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47D-7635-45EB-8C1F-7226F854E986}"/>
              </a:ext>
            </a:extLst>
          </p:cNvPr>
          <p:cNvSpPr>
            <a:spLocks noGrp="1"/>
          </p:cNvSpPr>
          <p:nvPr>
            <p:ph type="title"/>
          </p:nvPr>
        </p:nvSpPr>
        <p:spPr/>
        <p:txBody>
          <a:bodyPr/>
          <a:lstStyle/>
          <a:p>
            <a:r>
              <a:rPr lang="en-US" dirty="0"/>
              <a:t>Install Library PyQt5</a:t>
            </a:r>
          </a:p>
        </p:txBody>
      </p:sp>
      <p:sp>
        <p:nvSpPr>
          <p:cNvPr id="3" name="Content Placeholder 2">
            <a:extLst>
              <a:ext uri="{FF2B5EF4-FFF2-40B4-BE49-F238E27FC236}">
                <a16:creationId xmlns:a16="http://schemas.microsoft.com/office/drawing/2014/main" id="{E0F223A8-B84B-4789-90E7-0CC1F1957DF1}"/>
              </a:ext>
            </a:extLst>
          </p:cNvPr>
          <p:cNvSpPr>
            <a:spLocks noGrp="1"/>
          </p:cNvSpPr>
          <p:nvPr>
            <p:ph idx="1"/>
          </p:nvPr>
        </p:nvSpPr>
        <p:spPr>
          <a:xfrm>
            <a:off x="838200" y="1825625"/>
            <a:ext cx="371881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PyQt5 </a:t>
            </a:r>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5.15.7</a:t>
            </a:r>
          </a:p>
        </p:txBody>
      </p:sp>
      <p:pic>
        <p:nvPicPr>
          <p:cNvPr id="5" name="Picture 4">
            <a:extLst>
              <a:ext uri="{FF2B5EF4-FFF2-40B4-BE49-F238E27FC236}">
                <a16:creationId xmlns:a16="http://schemas.microsoft.com/office/drawing/2014/main" id="{B123F50A-3262-426C-A1AC-1F849124E278}"/>
              </a:ext>
            </a:extLst>
          </p:cNvPr>
          <p:cNvPicPr>
            <a:picLocks noChangeAspect="1"/>
          </p:cNvPicPr>
          <p:nvPr/>
        </p:nvPicPr>
        <p:blipFill>
          <a:blip r:embed="rId2"/>
          <a:stretch>
            <a:fillRect/>
          </a:stretch>
        </p:blipFill>
        <p:spPr>
          <a:xfrm>
            <a:off x="5319479" y="1610324"/>
            <a:ext cx="6257925" cy="4400550"/>
          </a:xfrm>
          <a:prstGeom prst="rect">
            <a:avLst/>
          </a:prstGeom>
        </p:spPr>
      </p:pic>
    </p:spTree>
    <p:extLst>
      <p:ext uri="{BB962C8B-B14F-4D97-AF65-F5344CB8AC3E}">
        <p14:creationId xmlns:p14="http://schemas.microsoft.com/office/powerpoint/2010/main" val="1801519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2330-6CBA-4C79-A04A-66F7241F8BE7}"/>
              </a:ext>
            </a:extLst>
          </p:cNvPr>
          <p:cNvSpPr>
            <a:spLocks noGrp="1"/>
          </p:cNvSpPr>
          <p:nvPr>
            <p:ph type="title"/>
          </p:nvPr>
        </p:nvSpPr>
        <p:spPr/>
        <p:txBody>
          <a:bodyPr/>
          <a:lstStyle/>
          <a:p>
            <a:r>
              <a:rPr lang="en-US" dirty="0"/>
              <a:t>REVIEW HMI SCADA</a:t>
            </a:r>
          </a:p>
        </p:txBody>
      </p:sp>
      <p:sp>
        <p:nvSpPr>
          <p:cNvPr id="3" name="Content Placeholder 2">
            <a:extLst>
              <a:ext uri="{FF2B5EF4-FFF2-40B4-BE49-F238E27FC236}">
                <a16:creationId xmlns:a16="http://schemas.microsoft.com/office/drawing/2014/main" id="{E6DFF0A7-2C32-4104-B903-22F95B90BA6D}"/>
              </a:ext>
            </a:extLst>
          </p:cNvPr>
          <p:cNvSpPr>
            <a:spLocks noGrp="1"/>
          </p:cNvSpPr>
          <p:nvPr>
            <p:ph idx="1"/>
          </p:nvPr>
        </p:nvSpPr>
        <p:spPr/>
        <p:txBody>
          <a:bodyPr/>
          <a:lstStyle/>
          <a:p>
            <a:pPr marL="0" indent="0" algn="just">
              <a:buNone/>
            </a:pPr>
            <a:r>
              <a:rPr lang="en-US" b="0" i="0" dirty="0">
                <a:effectLst/>
                <a:latin typeface="+mj-lt"/>
              </a:rPr>
              <a:t>SCADA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Supervisory Control And Data Acquisition. </a:t>
            </a:r>
            <a:r>
              <a:rPr lang="en-US" b="0" i="0" dirty="0" err="1">
                <a:effectLst/>
                <a:latin typeface="+mj-lt"/>
              </a:rPr>
              <a:t>Sistem</a:t>
            </a:r>
            <a:r>
              <a:rPr lang="en-US" b="0" i="0" dirty="0">
                <a:effectLst/>
                <a:latin typeface="+mj-lt"/>
              </a:rPr>
              <a:t> </a:t>
            </a:r>
            <a:r>
              <a:rPr lang="en-US" b="0" i="0" dirty="0" err="1">
                <a:effectLst/>
                <a:latin typeface="+mj-lt"/>
              </a:rPr>
              <a:t>ini</a:t>
            </a:r>
            <a:r>
              <a:rPr lang="en-US" b="0" i="0" dirty="0">
                <a:effectLst/>
                <a:latin typeface="+mj-lt"/>
              </a:rPr>
              <a:t> </a:t>
            </a:r>
            <a:r>
              <a:rPr lang="en-US" b="0" i="0" dirty="0" err="1">
                <a:effectLst/>
                <a:latin typeface="+mj-lt"/>
              </a:rPr>
              <a:t>berfungsi</a:t>
            </a:r>
            <a:r>
              <a:rPr lang="en-US" b="0" i="0" dirty="0">
                <a:effectLst/>
                <a:latin typeface="+mj-lt"/>
              </a:rPr>
              <a:t> </a:t>
            </a:r>
            <a:r>
              <a:rPr lang="en-US" b="0" i="0" dirty="0" err="1">
                <a:effectLst/>
                <a:latin typeface="+mj-lt"/>
              </a:rPr>
              <a:t>untuk</a:t>
            </a:r>
            <a:r>
              <a:rPr lang="en-US" b="0" i="0" dirty="0">
                <a:effectLst/>
                <a:latin typeface="+mj-lt"/>
              </a:rPr>
              <a:t> </a:t>
            </a:r>
            <a:r>
              <a:rPr lang="en-US" b="0" i="1" dirty="0">
                <a:effectLst/>
                <a:latin typeface="+mj-lt"/>
              </a:rPr>
              <a:t>monitoring</a:t>
            </a:r>
            <a:r>
              <a:rPr lang="en-US" b="0" i="0" dirty="0">
                <a:effectLst/>
                <a:latin typeface="+mj-lt"/>
              </a:rPr>
              <a:t> </a:t>
            </a:r>
            <a:r>
              <a:rPr lang="en-US" b="0" i="0" dirty="0" err="1">
                <a:effectLst/>
                <a:latin typeface="+mj-lt"/>
              </a:rPr>
              <a:t>kerja</a:t>
            </a:r>
            <a:r>
              <a:rPr lang="en-US" b="0" i="0" dirty="0">
                <a:effectLst/>
                <a:latin typeface="+mj-lt"/>
              </a:rPr>
              <a:t> dan </a:t>
            </a:r>
            <a:r>
              <a:rPr lang="en-US" b="0" i="0" dirty="0" err="1">
                <a:effectLst/>
                <a:latin typeface="+mj-lt"/>
              </a:rPr>
              <a:t>aset</a:t>
            </a:r>
            <a:r>
              <a:rPr lang="en-US" b="0" i="0" dirty="0">
                <a:effectLst/>
                <a:latin typeface="+mj-lt"/>
              </a:rPr>
              <a:t> </a:t>
            </a:r>
            <a:r>
              <a:rPr lang="en-US" b="0" i="0" dirty="0" err="1">
                <a:effectLst/>
                <a:latin typeface="+mj-lt"/>
              </a:rPr>
              <a:t>serta</a:t>
            </a:r>
            <a:r>
              <a:rPr lang="en-US" b="0" i="0" dirty="0">
                <a:effectLst/>
                <a:latin typeface="+mj-lt"/>
              </a:rPr>
              <a:t> </a:t>
            </a:r>
            <a:r>
              <a:rPr lang="en-US" b="0" i="0" dirty="0" err="1">
                <a:effectLst/>
                <a:latin typeface="+mj-lt"/>
              </a:rPr>
              <a:t>mengontrol</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kerja</a:t>
            </a:r>
            <a:r>
              <a:rPr lang="en-US" b="0" i="0" dirty="0">
                <a:effectLst/>
                <a:latin typeface="+mj-lt"/>
              </a:rPr>
              <a:t> di </a:t>
            </a:r>
            <a:r>
              <a:rPr lang="en-US" b="0" i="0" dirty="0" err="1">
                <a:effectLst/>
                <a:latin typeface="+mj-lt"/>
              </a:rPr>
              <a:t>industri</a:t>
            </a:r>
            <a:r>
              <a:rPr lang="en-US" b="0" i="0" dirty="0">
                <a:effectLst/>
                <a:latin typeface="+mj-lt"/>
              </a:rPr>
              <a:t>. </a:t>
            </a:r>
            <a:r>
              <a:rPr lang="en-US" b="0" i="0" dirty="0" err="1">
                <a:effectLst/>
                <a:latin typeface="+mj-lt"/>
              </a:rPr>
              <a:t>Sistem</a:t>
            </a:r>
            <a:r>
              <a:rPr lang="en-US" b="0" i="0" dirty="0">
                <a:effectLst/>
                <a:latin typeface="+mj-lt"/>
              </a:rPr>
              <a:t> SCADA </a:t>
            </a:r>
            <a:r>
              <a:rPr lang="en-US" b="0" i="0" dirty="0" err="1">
                <a:effectLst/>
                <a:latin typeface="+mj-lt"/>
              </a:rPr>
              <a:t>menjangkau</a:t>
            </a:r>
            <a:r>
              <a:rPr lang="en-US" b="0" i="0" dirty="0">
                <a:effectLst/>
                <a:latin typeface="+mj-lt"/>
              </a:rPr>
              <a:t> </a:t>
            </a:r>
            <a:r>
              <a:rPr lang="en-US" b="0" i="0" dirty="0" err="1">
                <a:effectLst/>
                <a:latin typeface="+mj-lt"/>
              </a:rPr>
              <a:t>pengendalian</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industri</a:t>
            </a:r>
            <a:r>
              <a:rPr lang="en-US" b="0" i="0" dirty="0">
                <a:effectLst/>
                <a:latin typeface="+mj-lt"/>
              </a:rPr>
              <a:t> </a:t>
            </a:r>
            <a:r>
              <a:rPr lang="en-US" b="0" i="0" dirty="0" err="1">
                <a:effectLst/>
                <a:latin typeface="+mj-lt"/>
              </a:rPr>
              <a:t>secara</a:t>
            </a:r>
            <a:r>
              <a:rPr lang="en-US" b="0" i="0" dirty="0">
                <a:effectLst/>
                <a:latin typeface="+mj-lt"/>
              </a:rPr>
              <a:t> </a:t>
            </a:r>
            <a:r>
              <a:rPr lang="en-US" b="0" i="0" dirty="0" err="1">
                <a:effectLst/>
                <a:latin typeface="+mj-lt"/>
              </a:rPr>
              <a:t>keseluruhan</a:t>
            </a:r>
            <a:r>
              <a:rPr lang="en-US" b="0" i="0" dirty="0">
                <a:effectLst/>
                <a:latin typeface="+mj-lt"/>
              </a:rPr>
              <a:t>.</a:t>
            </a:r>
          </a:p>
          <a:p>
            <a:pPr marL="0" indent="0" algn="just">
              <a:buNone/>
            </a:pPr>
            <a:endParaRPr lang="en-US" dirty="0">
              <a:latin typeface="+mj-lt"/>
            </a:endParaRPr>
          </a:p>
          <a:p>
            <a:pPr marL="0" indent="0" algn="just">
              <a:buNone/>
            </a:pPr>
            <a:r>
              <a:rPr lang="en-US" b="0" i="0" dirty="0">
                <a:effectLst/>
                <a:latin typeface="+mj-lt"/>
              </a:rPr>
              <a:t>HMI </a:t>
            </a:r>
            <a:r>
              <a:rPr lang="en-US" b="0" i="0" dirty="0" err="1">
                <a:effectLst/>
                <a:latin typeface="+mj-lt"/>
              </a:rPr>
              <a:t>singkatan</a:t>
            </a:r>
            <a:r>
              <a:rPr lang="en-US" b="0" i="0" dirty="0">
                <a:effectLst/>
                <a:latin typeface="+mj-lt"/>
              </a:rPr>
              <a:t> </a:t>
            </a:r>
            <a:r>
              <a:rPr lang="en-US" b="0" i="0" dirty="0" err="1">
                <a:effectLst/>
                <a:latin typeface="+mj-lt"/>
              </a:rPr>
              <a:t>dari</a:t>
            </a:r>
            <a:r>
              <a:rPr lang="en-US" b="0" i="0" dirty="0">
                <a:effectLst/>
                <a:latin typeface="+mj-lt"/>
              </a:rPr>
              <a:t> </a:t>
            </a:r>
            <a:r>
              <a:rPr lang="en-US" b="0" i="1" dirty="0">
                <a:effectLst/>
                <a:latin typeface="+mj-lt"/>
              </a:rPr>
              <a:t>Human Machine Interface</a:t>
            </a:r>
            <a:r>
              <a:rPr lang="en-US" b="0" i="0" dirty="0">
                <a:effectLst/>
                <a:latin typeface="+mj-lt"/>
              </a:rPr>
              <a:t>. HMI </a:t>
            </a:r>
            <a:r>
              <a:rPr lang="en-US" b="0" i="0" dirty="0" err="1">
                <a:effectLst/>
                <a:latin typeface="+mj-lt"/>
              </a:rPr>
              <a:t>menjadi</a:t>
            </a:r>
            <a:r>
              <a:rPr lang="en-US" b="0" i="0" dirty="0">
                <a:effectLst/>
                <a:latin typeface="+mj-lt"/>
              </a:rPr>
              <a:t> </a:t>
            </a:r>
            <a:r>
              <a:rPr lang="en-US" b="0" i="1" dirty="0">
                <a:effectLst/>
                <a:latin typeface="+mj-lt"/>
              </a:rPr>
              <a:t>sub-system</a:t>
            </a:r>
            <a:r>
              <a:rPr lang="en-US" b="0" i="0" dirty="0">
                <a:effectLst/>
                <a:latin typeface="+mj-lt"/>
              </a:rPr>
              <a:t> </a:t>
            </a:r>
            <a:r>
              <a:rPr lang="en-US" b="0" i="0" dirty="0" err="1">
                <a:effectLst/>
                <a:latin typeface="+mj-lt"/>
              </a:rPr>
              <a:t>dari</a:t>
            </a:r>
            <a:r>
              <a:rPr lang="en-US" b="0" i="0" dirty="0">
                <a:effectLst/>
                <a:latin typeface="+mj-lt"/>
              </a:rPr>
              <a:t> SCADA </a:t>
            </a:r>
            <a:r>
              <a:rPr lang="en-US" b="0" i="0" dirty="0" err="1">
                <a:effectLst/>
                <a:latin typeface="+mj-lt"/>
              </a:rPr>
              <a:t>dengan</a:t>
            </a:r>
            <a:r>
              <a:rPr lang="en-US" b="0" i="0" dirty="0">
                <a:effectLst/>
                <a:latin typeface="+mj-lt"/>
              </a:rPr>
              <a:t> </a:t>
            </a:r>
            <a:r>
              <a:rPr lang="en-US" b="0" i="0" dirty="0" err="1">
                <a:effectLst/>
                <a:latin typeface="+mj-lt"/>
              </a:rPr>
              <a:t>kemudahan</a:t>
            </a:r>
            <a:r>
              <a:rPr lang="en-US" b="0" i="1" dirty="0">
                <a:effectLst/>
                <a:latin typeface="+mj-lt"/>
              </a:rPr>
              <a:t> monitoring</a:t>
            </a:r>
            <a:r>
              <a:rPr lang="en-US" b="0" i="0" dirty="0">
                <a:effectLst/>
                <a:latin typeface="+mj-lt"/>
              </a:rPr>
              <a:t> </a:t>
            </a:r>
            <a:r>
              <a:rPr lang="en-US" b="0" i="0" dirty="0" err="1">
                <a:effectLst/>
                <a:latin typeface="+mj-lt"/>
              </a:rPr>
              <a:t>maupun</a:t>
            </a:r>
            <a:r>
              <a:rPr lang="en-US" b="0" i="0" dirty="0">
                <a:effectLst/>
                <a:latin typeface="+mj-lt"/>
              </a:rPr>
              <a:t> </a:t>
            </a:r>
            <a:r>
              <a:rPr lang="en-US" b="0" i="0" dirty="0" err="1">
                <a:effectLst/>
                <a:latin typeface="+mj-lt"/>
              </a:rPr>
              <a:t>kendali</a:t>
            </a:r>
            <a:r>
              <a:rPr lang="en-US" b="0" i="0" dirty="0">
                <a:effectLst/>
                <a:latin typeface="+mj-lt"/>
              </a:rPr>
              <a:t> </a:t>
            </a:r>
            <a:r>
              <a:rPr lang="en-US" b="0" i="0" dirty="0" err="1">
                <a:effectLst/>
                <a:latin typeface="+mj-lt"/>
              </a:rPr>
              <a:t>dalam</a:t>
            </a:r>
            <a:r>
              <a:rPr lang="en-US" b="0" i="0" dirty="0">
                <a:effectLst/>
                <a:latin typeface="+mj-lt"/>
              </a:rPr>
              <a:t> </a:t>
            </a:r>
            <a:r>
              <a:rPr lang="en-US" b="0" i="0" dirty="0" err="1">
                <a:effectLst/>
                <a:latin typeface="+mj-lt"/>
              </a:rPr>
              <a:t>skala</a:t>
            </a:r>
            <a:r>
              <a:rPr lang="en-US" b="0" i="0" dirty="0">
                <a:effectLst/>
                <a:latin typeface="+mj-lt"/>
              </a:rPr>
              <a:t> </a:t>
            </a:r>
            <a:r>
              <a:rPr lang="en-US" b="0" i="0" dirty="0" err="1">
                <a:effectLst/>
                <a:latin typeface="+mj-lt"/>
              </a:rPr>
              <a:t>kecil</a:t>
            </a:r>
            <a:r>
              <a:rPr lang="en-US" b="0" i="0" dirty="0">
                <a:effectLst/>
                <a:latin typeface="+mj-lt"/>
              </a:rPr>
              <a:t>. Sangat </a:t>
            </a:r>
            <a:r>
              <a:rPr lang="en-US" b="0" i="0" dirty="0" err="1">
                <a:effectLst/>
                <a:latin typeface="+mj-lt"/>
              </a:rPr>
              <a:t>cocok</a:t>
            </a:r>
            <a:r>
              <a:rPr lang="en-US" b="0" i="0" dirty="0">
                <a:effectLst/>
                <a:latin typeface="+mj-lt"/>
              </a:rPr>
              <a:t> </a:t>
            </a:r>
            <a:r>
              <a:rPr lang="en-US" b="0" i="0" dirty="0" err="1">
                <a:effectLst/>
                <a:latin typeface="+mj-lt"/>
              </a:rPr>
              <a:t>untuk</a:t>
            </a:r>
            <a:r>
              <a:rPr lang="en-US" b="0" i="0" dirty="0">
                <a:effectLst/>
                <a:latin typeface="+mj-lt"/>
              </a:rPr>
              <a:t> </a:t>
            </a:r>
            <a:r>
              <a:rPr lang="en-US" b="0" i="0" dirty="0" err="1">
                <a:effectLst/>
                <a:latin typeface="+mj-lt"/>
              </a:rPr>
              <a:t>sistem</a:t>
            </a:r>
            <a:r>
              <a:rPr lang="en-US" b="0" i="0" dirty="0">
                <a:effectLst/>
                <a:latin typeface="+mj-lt"/>
              </a:rPr>
              <a:t> </a:t>
            </a:r>
            <a:r>
              <a:rPr lang="en-US" b="0" i="0" dirty="0" err="1">
                <a:effectLst/>
                <a:latin typeface="+mj-lt"/>
              </a:rPr>
              <a:t>operasional</a:t>
            </a:r>
            <a:r>
              <a:rPr lang="en-US" b="0" i="0" dirty="0">
                <a:effectLst/>
                <a:latin typeface="+mj-lt"/>
              </a:rPr>
              <a:t> </a:t>
            </a:r>
            <a:r>
              <a:rPr lang="en-US" b="0" i="0" dirty="0" err="1">
                <a:effectLst/>
                <a:latin typeface="+mj-lt"/>
              </a:rPr>
              <a:t>sederhana</a:t>
            </a:r>
            <a:r>
              <a:rPr lang="en-US" b="0" i="0" dirty="0">
                <a:effectLst/>
                <a:latin typeface="+mj-lt"/>
              </a:rPr>
              <a:t>.</a:t>
            </a:r>
            <a:endParaRPr lang="en-US" dirty="0">
              <a:latin typeface="+mj-lt"/>
            </a:endParaRPr>
          </a:p>
        </p:txBody>
      </p:sp>
    </p:spTree>
    <p:extLst>
      <p:ext uri="{BB962C8B-B14F-4D97-AF65-F5344CB8AC3E}">
        <p14:creationId xmlns:p14="http://schemas.microsoft.com/office/powerpoint/2010/main" val="2237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7A694-0AFC-4049-BE8C-593B96B66AE9}"/>
              </a:ext>
            </a:extLst>
          </p:cNvPr>
          <p:cNvSpPr>
            <a:spLocks noGrp="1"/>
          </p:cNvSpPr>
          <p:nvPr>
            <p:ph type="title"/>
          </p:nvPr>
        </p:nvSpPr>
        <p:spPr/>
        <p:txBody>
          <a:bodyPr/>
          <a:lstStyle/>
          <a:p>
            <a:r>
              <a:rPr lang="en-US" dirty="0"/>
              <a:t>Install library </a:t>
            </a:r>
            <a:r>
              <a:rPr lang="en-US" dirty="0" err="1"/>
              <a:t>pyqtchart</a:t>
            </a:r>
            <a:endParaRPr lang="en-US" dirty="0"/>
          </a:p>
        </p:txBody>
      </p:sp>
      <p:sp>
        <p:nvSpPr>
          <p:cNvPr id="3" name="Content Placeholder 2">
            <a:extLst>
              <a:ext uri="{FF2B5EF4-FFF2-40B4-BE49-F238E27FC236}">
                <a16:creationId xmlns:a16="http://schemas.microsoft.com/office/drawing/2014/main" id="{263A655F-FF6D-4B35-9DE8-54538378E11C}"/>
              </a:ext>
            </a:extLst>
          </p:cNvPr>
          <p:cNvSpPr>
            <a:spLocks noGrp="1"/>
          </p:cNvSpPr>
          <p:nvPr>
            <p:ph idx="1"/>
          </p:nvPr>
        </p:nvSpPr>
        <p:spPr>
          <a:xfrm>
            <a:off x="838200" y="1825625"/>
            <a:ext cx="4243466"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PyQtChart</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5.15.6</a:t>
            </a:r>
          </a:p>
          <a:p>
            <a:pPr marL="0" indent="0">
              <a:buNone/>
            </a:pPr>
            <a:endParaRPr lang="en-US" dirty="0"/>
          </a:p>
        </p:txBody>
      </p:sp>
      <p:pic>
        <p:nvPicPr>
          <p:cNvPr id="5" name="Picture 4">
            <a:extLst>
              <a:ext uri="{FF2B5EF4-FFF2-40B4-BE49-F238E27FC236}">
                <a16:creationId xmlns:a16="http://schemas.microsoft.com/office/drawing/2014/main" id="{2D0D9BF2-F377-4162-8732-2E97C585F9CF}"/>
              </a:ext>
            </a:extLst>
          </p:cNvPr>
          <p:cNvPicPr>
            <a:picLocks noChangeAspect="1"/>
          </p:cNvPicPr>
          <p:nvPr/>
        </p:nvPicPr>
        <p:blipFill>
          <a:blip r:embed="rId2"/>
          <a:stretch>
            <a:fillRect/>
          </a:stretch>
        </p:blipFill>
        <p:spPr>
          <a:xfrm>
            <a:off x="5276225" y="1690688"/>
            <a:ext cx="6655945" cy="4679331"/>
          </a:xfrm>
          <a:prstGeom prst="rect">
            <a:avLst/>
          </a:prstGeom>
        </p:spPr>
      </p:pic>
    </p:spTree>
    <p:extLst>
      <p:ext uri="{BB962C8B-B14F-4D97-AF65-F5344CB8AC3E}">
        <p14:creationId xmlns:p14="http://schemas.microsoft.com/office/powerpoint/2010/main" val="2574236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CBE8-C730-4FA5-AC5C-FF52B348E3ED}"/>
              </a:ext>
            </a:extLst>
          </p:cNvPr>
          <p:cNvSpPr>
            <a:spLocks noGrp="1"/>
          </p:cNvSpPr>
          <p:nvPr>
            <p:ph type="title"/>
          </p:nvPr>
        </p:nvSpPr>
        <p:spPr/>
        <p:txBody>
          <a:bodyPr/>
          <a:lstStyle/>
          <a:p>
            <a:r>
              <a:rPr lang="en-US" dirty="0"/>
              <a:t>Install Library </a:t>
            </a:r>
            <a:r>
              <a:rPr lang="en-US" dirty="0" err="1"/>
              <a:t>pyModbus</a:t>
            </a:r>
            <a:endParaRPr lang="en-US" dirty="0"/>
          </a:p>
        </p:txBody>
      </p:sp>
      <p:sp>
        <p:nvSpPr>
          <p:cNvPr id="4" name="Content Placeholder 2">
            <a:extLst>
              <a:ext uri="{FF2B5EF4-FFF2-40B4-BE49-F238E27FC236}">
                <a16:creationId xmlns:a16="http://schemas.microsoft.com/office/drawing/2014/main" id="{153AEAB9-3431-4FF7-AB7C-2160F536B532}"/>
              </a:ext>
            </a:extLst>
          </p:cNvPr>
          <p:cNvSpPr>
            <a:spLocks noGrp="1"/>
          </p:cNvSpPr>
          <p:nvPr>
            <p:ph idx="1"/>
          </p:nvPr>
        </p:nvSpPr>
        <p:spPr>
          <a:xfrm>
            <a:off x="28731" y="1690688"/>
            <a:ext cx="3688830" cy="4351338"/>
          </a:xfrm>
        </p:spPr>
        <p:txBody>
          <a:bodyPr/>
          <a:lstStyle/>
          <a:p>
            <a:pPr>
              <a:buFontTx/>
              <a:buChar char="-"/>
            </a:pPr>
            <a:r>
              <a:rPr lang="en-US" dirty="0" err="1"/>
              <a:t>Klik</a:t>
            </a:r>
            <a:r>
              <a:rPr lang="en-US" dirty="0"/>
              <a:t> Tools </a:t>
            </a:r>
          </a:p>
          <a:p>
            <a:pPr>
              <a:buFontTx/>
              <a:buChar char="-"/>
            </a:pPr>
            <a:r>
              <a:rPr lang="en-US" dirty="0" err="1"/>
              <a:t>Klik</a:t>
            </a:r>
            <a:r>
              <a:rPr lang="en-US" dirty="0"/>
              <a:t> manage packages </a:t>
            </a:r>
          </a:p>
          <a:p>
            <a:pPr>
              <a:buFontTx/>
              <a:buChar char="-"/>
            </a:pPr>
            <a:r>
              <a:rPr lang="en-US" dirty="0"/>
              <a:t> </a:t>
            </a:r>
            <a:r>
              <a:rPr lang="en-US" dirty="0" err="1"/>
              <a:t>lalu</a:t>
            </a:r>
            <a:r>
              <a:rPr lang="en-US" dirty="0"/>
              <a:t> </a:t>
            </a:r>
            <a:r>
              <a:rPr lang="en-US" dirty="0" err="1"/>
              <a:t>ketik</a:t>
            </a:r>
            <a:r>
              <a:rPr lang="en-US" dirty="0"/>
              <a:t> </a:t>
            </a:r>
            <a:r>
              <a:rPr lang="en-US" dirty="0" err="1"/>
              <a:t>pymodbus</a:t>
            </a:r>
            <a:endParaRPr lang="en-US" dirty="0"/>
          </a:p>
          <a:p>
            <a:pPr>
              <a:buFontTx/>
              <a:buChar char="-"/>
            </a:pPr>
            <a:r>
              <a:rPr lang="en-US" dirty="0"/>
              <a:t> </a:t>
            </a:r>
            <a:r>
              <a:rPr lang="en-US" dirty="0" err="1"/>
              <a:t>lalu</a:t>
            </a:r>
            <a:r>
              <a:rPr lang="en-US" dirty="0"/>
              <a:t> </a:t>
            </a:r>
            <a:r>
              <a:rPr lang="en-US" dirty="0" err="1"/>
              <a:t>pilih</a:t>
            </a:r>
            <a:r>
              <a:rPr lang="en-US" dirty="0"/>
              <a:t> </a:t>
            </a:r>
            <a:r>
              <a:rPr lang="en-US" dirty="0" err="1"/>
              <a:t>versi</a:t>
            </a:r>
            <a:r>
              <a:rPr lang="en-US" dirty="0"/>
              <a:t> 2.3.0</a:t>
            </a:r>
          </a:p>
        </p:txBody>
      </p:sp>
      <p:pic>
        <p:nvPicPr>
          <p:cNvPr id="5" name="Picture 4">
            <a:extLst>
              <a:ext uri="{FF2B5EF4-FFF2-40B4-BE49-F238E27FC236}">
                <a16:creationId xmlns:a16="http://schemas.microsoft.com/office/drawing/2014/main" id="{668B9ACD-8ED8-4217-8CB5-511C2BC4D17D}"/>
              </a:ext>
            </a:extLst>
          </p:cNvPr>
          <p:cNvPicPr>
            <a:picLocks noChangeAspect="1"/>
          </p:cNvPicPr>
          <p:nvPr/>
        </p:nvPicPr>
        <p:blipFill rotWithShape="1">
          <a:blip r:embed="rId2"/>
          <a:srcRect b="36551"/>
          <a:stretch/>
        </p:blipFill>
        <p:spPr>
          <a:xfrm>
            <a:off x="3662599" y="2728209"/>
            <a:ext cx="5137933" cy="3479852"/>
          </a:xfrm>
          <a:prstGeom prst="rect">
            <a:avLst/>
          </a:prstGeom>
        </p:spPr>
      </p:pic>
      <p:pic>
        <p:nvPicPr>
          <p:cNvPr id="6" name="Picture 5">
            <a:extLst>
              <a:ext uri="{FF2B5EF4-FFF2-40B4-BE49-F238E27FC236}">
                <a16:creationId xmlns:a16="http://schemas.microsoft.com/office/drawing/2014/main" id="{90FE2C2C-B282-4277-A6CF-42EE68CE8AD9}"/>
              </a:ext>
            </a:extLst>
          </p:cNvPr>
          <p:cNvPicPr>
            <a:picLocks noChangeAspect="1"/>
          </p:cNvPicPr>
          <p:nvPr/>
        </p:nvPicPr>
        <p:blipFill rotWithShape="1">
          <a:blip r:embed="rId3"/>
          <a:srcRect l="32859" t="6136" r="25258" b="32224"/>
          <a:stretch/>
        </p:blipFill>
        <p:spPr>
          <a:xfrm>
            <a:off x="9225197" y="2265649"/>
            <a:ext cx="2698229" cy="4227226"/>
          </a:xfrm>
          <a:prstGeom prst="rect">
            <a:avLst/>
          </a:prstGeom>
        </p:spPr>
      </p:pic>
      <p:sp>
        <p:nvSpPr>
          <p:cNvPr id="7" name="Oval 6">
            <a:extLst>
              <a:ext uri="{FF2B5EF4-FFF2-40B4-BE49-F238E27FC236}">
                <a16:creationId xmlns:a16="http://schemas.microsoft.com/office/drawing/2014/main" id="{54610A25-4A87-4F10-B6EC-449047F298EA}"/>
              </a:ext>
            </a:extLst>
          </p:cNvPr>
          <p:cNvSpPr/>
          <p:nvPr/>
        </p:nvSpPr>
        <p:spPr>
          <a:xfrm>
            <a:off x="5906125" y="5771213"/>
            <a:ext cx="419724" cy="4368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098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p:txBody>
          <a:bodyPr/>
          <a:lstStyle/>
          <a:p>
            <a:r>
              <a:rPr lang="en-US" dirty="0"/>
              <a:t>Running Example Code</a:t>
            </a:r>
          </a:p>
        </p:txBody>
      </p:sp>
      <p:pic>
        <p:nvPicPr>
          <p:cNvPr id="6" name="Picture 5">
            <a:extLst>
              <a:ext uri="{FF2B5EF4-FFF2-40B4-BE49-F238E27FC236}">
                <a16:creationId xmlns:a16="http://schemas.microsoft.com/office/drawing/2014/main" id="{E0D05678-34EC-4D18-85A8-50910D9F6F26}"/>
              </a:ext>
            </a:extLst>
          </p:cNvPr>
          <p:cNvPicPr>
            <a:picLocks noChangeAspect="1"/>
          </p:cNvPicPr>
          <p:nvPr/>
        </p:nvPicPr>
        <p:blipFill>
          <a:blip r:embed="rId2"/>
          <a:stretch>
            <a:fillRect/>
          </a:stretch>
        </p:blipFill>
        <p:spPr>
          <a:xfrm>
            <a:off x="2752100" y="1462841"/>
            <a:ext cx="5927204" cy="5030034"/>
          </a:xfrm>
          <a:prstGeom prst="rect">
            <a:avLst/>
          </a:prstGeom>
        </p:spPr>
      </p:pic>
    </p:spTree>
    <p:extLst>
      <p:ext uri="{BB962C8B-B14F-4D97-AF65-F5344CB8AC3E}">
        <p14:creationId xmlns:p14="http://schemas.microsoft.com/office/powerpoint/2010/main" val="708262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365126"/>
            <a:ext cx="10515600" cy="684186"/>
          </a:xfrm>
        </p:spPr>
        <p:txBody>
          <a:bodyPr>
            <a:normAutofit fontScale="90000"/>
          </a:bodyPr>
          <a:lstStyle/>
          <a:p>
            <a:r>
              <a:rPr lang="en-US" dirty="0"/>
              <a:t>Running Example Code</a:t>
            </a:r>
          </a:p>
        </p:txBody>
      </p:sp>
      <p:pic>
        <p:nvPicPr>
          <p:cNvPr id="4" name="Picture 3">
            <a:extLst>
              <a:ext uri="{FF2B5EF4-FFF2-40B4-BE49-F238E27FC236}">
                <a16:creationId xmlns:a16="http://schemas.microsoft.com/office/drawing/2014/main" id="{28178B91-B599-413C-8155-BB95D8341355}"/>
              </a:ext>
            </a:extLst>
          </p:cNvPr>
          <p:cNvPicPr>
            <a:picLocks noChangeAspect="1"/>
          </p:cNvPicPr>
          <p:nvPr/>
        </p:nvPicPr>
        <p:blipFill>
          <a:blip r:embed="rId2"/>
          <a:stretch>
            <a:fillRect/>
          </a:stretch>
        </p:blipFill>
        <p:spPr>
          <a:xfrm>
            <a:off x="2857031" y="1304675"/>
            <a:ext cx="6197027" cy="5274393"/>
          </a:xfrm>
          <a:prstGeom prst="rect">
            <a:avLst/>
          </a:prstGeom>
        </p:spPr>
      </p:pic>
    </p:spTree>
    <p:extLst>
      <p:ext uri="{BB962C8B-B14F-4D97-AF65-F5344CB8AC3E}">
        <p14:creationId xmlns:p14="http://schemas.microsoft.com/office/powerpoint/2010/main" val="2763539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8E06-7FFB-4462-B53E-EB4E2CF3EDE0}"/>
              </a:ext>
            </a:extLst>
          </p:cNvPr>
          <p:cNvSpPr>
            <a:spLocks noGrp="1"/>
          </p:cNvSpPr>
          <p:nvPr>
            <p:ph type="title"/>
          </p:nvPr>
        </p:nvSpPr>
        <p:spPr>
          <a:xfrm>
            <a:off x="838200" y="15536"/>
            <a:ext cx="10515600" cy="699177"/>
          </a:xfrm>
        </p:spPr>
        <p:txBody>
          <a:bodyPr/>
          <a:lstStyle/>
          <a:p>
            <a:r>
              <a:rPr lang="en-US" dirty="0"/>
              <a:t>Running Example Code</a:t>
            </a:r>
          </a:p>
        </p:txBody>
      </p:sp>
      <p:pic>
        <p:nvPicPr>
          <p:cNvPr id="9" name="Picture 8">
            <a:extLst>
              <a:ext uri="{FF2B5EF4-FFF2-40B4-BE49-F238E27FC236}">
                <a16:creationId xmlns:a16="http://schemas.microsoft.com/office/drawing/2014/main" id="{A16C0689-4EB0-46DC-910F-065D1570AA8C}"/>
              </a:ext>
            </a:extLst>
          </p:cNvPr>
          <p:cNvPicPr>
            <a:picLocks noChangeAspect="1"/>
          </p:cNvPicPr>
          <p:nvPr/>
        </p:nvPicPr>
        <p:blipFill>
          <a:blip r:embed="rId2"/>
          <a:stretch>
            <a:fillRect/>
          </a:stretch>
        </p:blipFill>
        <p:spPr>
          <a:xfrm>
            <a:off x="2897255" y="989352"/>
            <a:ext cx="6397490" cy="5458554"/>
          </a:xfrm>
          <a:prstGeom prst="rect">
            <a:avLst/>
          </a:prstGeom>
        </p:spPr>
      </p:pic>
    </p:spTree>
    <p:extLst>
      <p:ext uri="{BB962C8B-B14F-4D97-AF65-F5344CB8AC3E}">
        <p14:creationId xmlns:p14="http://schemas.microsoft.com/office/powerpoint/2010/main" val="20412047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86706-84B9-4F0E-B266-428EB19168F8}"/>
              </a:ext>
            </a:extLst>
          </p:cNvPr>
          <p:cNvSpPr>
            <a:spLocks noGrp="1"/>
          </p:cNvSpPr>
          <p:nvPr>
            <p:ph type="title"/>
          </p:nvPr>
        </p:nvSpPr>
        <p:spPr/>
        <p:txBody>
          <a:bodyPr>
            <a:normAutofit fontScale="90000"/>
          </a:bodyPr>
          <a:lstStyle/>
          <a:p>
            <a:pPr algn="ctr"/>
            <a:r>
              <a:rPr lang="en-US" dirty="0"/>
              <a:t>RUN EXAMPLE CODE TERLEBIH DAHULU UNTUK MEMASTIKAN PERSIAPAN SUDAH BENAR</a:t>
            </a:r>
          </a:p>
        </p:txBody>
      </p:sp>
      <p:pic>
        <p:nvPicPr>
          <p:cNvPr id="5" name="Picture 4">
            <a:extLst>
              <a:ext uri="{FF2B5EF4-FFF2-40B4-BE49-F238E27FC236}">
                <a16:creationId xmlns:a16="http://schemas.microsoft.com/office/drawing/2014/main" id="{3E3EFA3C-CB50-4040-BE02-853FA9903CE1}"/>
              </a:ext>
            </a:extLst>
          </p:cNvPr>
          <p:cNvPicPr>
            <a:picLocks noChangeAspect="1"/>
          </p:cNvPicPr>
          <p:nvPr/>
        </p:nvPicPr>
        <p:blipFill rotWithShape="1">
          <a:blip r:embed="rId2"/>
          <a:srcRect l="925" t="17340" r="85806" b="60197"/>
          <a:stretch/>
        </p:blipFill>
        <p:spPr>
          <a:xfrm>
            <a:off x="731519" y="3268370"/>
            <a:ext cx="2377440" cy="2262799"/>
          </a:xfrm>
          <a:prstGeom prst="rect">
            <a:avLst/>
          </a:prstGeom>
        </p:spPr>
      </p:pic>
      <p:sp>
        <p:nvSpPr>
          <p:cNvPr id="6" name="Arrow: Right 5">
            <a:extLst>
              <a:ext uri="{FF2B5EF4-FFF2-40B4-BE49-F238E27FC236}">
                <a16:creationId xmlns:a16="http://schemas.microsoft.com/office/drawing/2014/main" id="{1F74F736-16CA-4479-9D66-BE35C2EA4C92}"/>
              </a:ext>
            </a:extLst>
          </p:cNvPr>
          <p:cNvSpPr/>
          <p:nvPr/>
        </p:nvSpPr>
        <p:spPr>
          <a:xfrm>
            <a:off x="4011655" y="3939047"/>
            <a:ext cx="1350498"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2204D99-C4E5-4AA7-9BE6-AA638B58DEE7}"/>
              </a:ext>
            </a:extLst>
          </p:cNvPr>
          <p:cNvSpPr/>
          <p:nvPr/>
        </p:nvSpPr>
        <p:spPr>
          <a:xfrm rot="10800000">
            <a:off x="4011655" y="4475111"/>
            <a:ext cx="1209822" cy="4114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Jual Outseal PLC Mega V.3 - slim - Kab. Sidoarjo - Outseal | Tokopedia">
            <a:extLst>
              <a:ext uri="{FF2B5EF4-FFF2-40B4-BE49-F238E27FC236}">
                <a16:creationId xmlns:a16="http://schemas.microsoft.com/office/drawing/2014/main" id="{ACE8EEBC-97EB-463A-8D4E-CDFB97154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9" r="7177"/>
          <a:stretch/>
        </p:blipFill>
        <p:spPr bwMode="auto">
          <a:xfrm rot="5400000">
            <a:off x="5474365" y="2485650"/>
            <a:ext cx="4797709" cy="3216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754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4469-D511-476F-9ED2-592D576A4586}"/>
              </a:ext>
            </a:extLst>
          </p:cNvPr>
          <p:cNvSpPr>
            <a:spLocks noGrp="1"/>
          </p:cNvSpPr>
          <p:nvPr>
            <p:ph type="title"/>
          </p:nvPr>
        </p:nvSpPr>
        <p:spPr/>
        <p:txBody>
          <a:bodyPr/>
          <a:lstStyle/>
          <a:p>
            <a:r>
              <a:rPr lang="en-US" dirty="0"/>
              <a:t>ERROR YANG SERING TERJADI DAN SOLUSINYA</a:t>
            </a:r>
          </a:p>
        </p:txBody>
      </p:sp>
      <p:pic>
        <p:nvPicPr>
          <p:cNvPr id="5" name="Picture 4">
            <a:extLst>
              <a:ext uri="{FF2B5EF4-FFF2-40B4-BE49-F238E27FC236}">
                <a16:creationId xmlns:a16="http://schemas.microsoft.com/office/drawing/2014/main" id="{BAE9B0AE-6AEB-4F41-B69D-A7E9AAFB9ED7}"/>
              </a:ext>
            </a:extLst>
          </p:cNvPr>
          <p:cNvPicPr>
            <a:picLocks noChangeAspect="1"/>
          </p:cNvPicPr>
          <p:nvPr/>
        </p:nvPicPr>
        <p:blipFill rotWithShape="1">
          <a:blip r:embed="rId2"/>
          <a:srcRect t="72131" r="3044"/>
          <a:stretch/>
        </p:blipFill>
        <p:spPr>
          <a:xfrm>
            <a:off x="104931" y="2145896"/>
            <a:ext cx="6280879" cy="1911246"/>
          </a:xfrm>
          <a:prstGeom prst="rect">
            <a:avLst/>
          </a:prstGeom>
        </p:spPr>
      </p:pic>
      <p:pic>
        <p:nvPicPr>
          <p:cNvPr id="7" name="Picture 6">
            <a:extLst>
              <a:ext uri="{FF2B5EF4-FFF2-40B4-BE49-F238E27FC236}">
                <a16:creationId xmlns:a16="http://schemas.microsoft.com/office/drawing/2014/main" id="{2C1D3188-2921-4DA4-BF87-483650FC4ED5}"/>
              </a:ext>
            </a:extLst>
          </p:cNvPr>
          <p:cNvPicPr>
            <a:picLocks noChangeAspect="1"/>
          </p:cNvPicPr>
          <p:nvPr/>
        </p:nvPicPr>
        <p:blipFill>
          <a:blip r:embed="rId3"/>
          <a:stretch>
            <a:fillRect/>
          </a:stretch>
        </p:blipFill>
        <p:spPr>
          <a:xfrm>
            <a:off x="7224399" y="2514600"/>
            <a:ext cx="4638675" cy="914400"/>
          </a:xfrm>
          <a:prstGeom prst="rect">
            <a:avLst/>
          </a:prstGeom>
        </p:spPr>
      </p:pic>
      <p:pic>
        <p:nvPicPr>
          <p:cNvPr id="9" name="Picture 8">
            <a:extLst>
              <a:ext uri="{FF2B5EF4-FFF2-40B4-BE49-F238E27FC236}">
                <a16:creationId xmlns:a16="http://schemas.microsoft.com/office/drawing/2014/main" id="{883C0444-7E6F-4D20-8947-05E67CCD4131}"/>
              </a:ext>
            </a:extLst>
          </p:cNvPr>
          <p:cNvPicPr>
            <a:picLocks noChangeAspect="1"/>
          </p:cNvPicPr>
          <p:nvPr/>
        </p:nvPicPr>
        <p:blipFill>
          <a:blip r:embed="rId4"/>
          <a:stretch>
            <a:fillRect/>
          </a:stretch>
        </p:blipFill>
        <p:spPr>
          <a:xfrm>
            <a:off x="7224400" y="4263487"/>
            <a:ext cx="4638675" cy="1316707"/>
          </a:xfrm>
          <a:prstGeom prst="rect">
            <a:avLst/>
          </a:prstGeom>
        </p:spPr>
      </p:pic>
      <p:sp>
        <p:nvSpPr>
          <p:cNvPr id="4" name="TextBox 3">
            <a:extLst>
              <a:ext uri="{FF2B5EF4-FFF2-40B4-BE49-F238E27FC236}">
                <a16:creationId xmlns:a16="http://schemas.microsoft.com/office/drawing/2014/main" id="{83F05991-A3A6-4D7D-A588-455BA3B8E7E6}"/>
              </a:ext>
            </a:extLst>
          </p:cNvPr>
          <p:cNvSpPr txBox="1"/>
          <p:nvPr/>
        </p:nvSpPr>
        <p:spPr>
          <a:xfrm>
            <a:off x="7224399" y="1943937"/>
            <a:ext cx="3207895" cy="369332"/>
          </a:xfrm>
          <a:prstGeom prst="rect">
            <a:avLst/>
          </a:prstGeom>
          <a:noFill/>
        </p:spPr>
        <p:txBody>
          <a:bodyPr wrap="square" rtlCol="0">
            <a:spAutoFit/>
          </a:bodyPr>
          <a:lstStyle/>
          <a:p>
            <a:r>
              <a:rPr lang="en-US" dirty="0" err="1"/>
              <a:t>sebelum</a:t>
            </a:r>
            <a:endParaRPr lang="en-US" dirty="0"/>
          </a:p>
        </p:txBody>
      </p:sp>
      <p:sp>
        <p:nvSpPr>
          <p:cNvPr id="8" name="TextBox 7">
            <a:extLst>
              <a:ext uri="{FF2B5EF4-FFF2-40B4-BE49-F238E27FC236}">
                <a16:creationId xmlns:a16="http://schemas.microsoft.com/office/drawing/2014/main" id="{1DD48037-513F-4D1F-A409-3AB8B7AE4E1E}"/>
              </a:ext>
            </a:extLst>
          </p:cNvPr>
          <p:cNvSpPr txBox="1"/>
          <p:nvPr/>
        </p:nvSpPr>
        <p:spPr>
          <a:xfrm>
            <a:off x="7224398" y="3687810"/>
            <a:ext cx="3207895" cy="369332"/>
          </a:xfrm>
          <a:prstGeom prst="rect">
            <a:avLst/>
          </a:prstGeom>
          <a:noFill/>
        </p:spPr>
        <p:txBody>
          <a:bodyPr wrap="square" rtlCol="0">
            <a:spAutoFit/>
          </a:bodyPr>
          <a:lstStyle/>
          <a:p>
            <a:r>
              <a:rPr lang="en-US" dirty="0" err="1"/>
              <a:t>sesudah</a:t>
            </a:r>
            <a:endParaRPr lang="en-US" dirty="0"/>
          </a:p>
        </p:txBody>
      </p:sp>
      <p:sp>
        <p:nvSpPr>
          <p:cNvPr id="10" name="TextBox 9">
            <a:extLst>
              <a:ext uri="{FF2B5EF4-FFF2-40B4-BE49-F238E27FC236}">
                <a16:creationId xmlns:a16="http://schemas.microsoft.com/office/drawing/2014/main" id="{EF906303-391D-4F67-9387-036852E2B644}"/>
              </a:ext>
            </a:extLst>
          </p:cNvPr>
          <p:cNvSpPr txBox="1"/>
          <p:nvPr/>
        </p:nvSpPr>
        <p:spPr>
          <a:xfrm>
            <a:off x="104931" y="4598704"/>
            <a:ext cx="6280879" cy="646331"/>
          </a:xfrm>
          <a:prstGeom prst="rect">
            <a:avLst/>
          </a:prstGeom>
          <a:noFill/>
        </p:spPr>
        <p:txBody>
          <a:bodyPr wrap="square" rtlCol="0">
            <a:spAutoFit/>
          </a:bodyPr>
          <a:lstStyle/>
          <a:p>
            <a:r>
              <a:rPr lang="en-US" dirty="0" err="1"/>
              <a:t>Klik</a:t>
            </a:r>
            <a:r>
              <a:rPr lang="en-US" dirty="0"/>
              <a:t> pada tulisan yang </a:t>
            </a:r>
            <a:r>
              <a:rPr lang="en-US" dirty="0" err="1"/>
              <a:t>berwarna</a:t>
            </a:r>
            <a:r>
              <a:rPr lang="en-US" dirty="0"/>
              <a:t> </a:t>
            </a:r>
            <a:r>
              <a:rPr lang="en-US" dirty="0" err="1"/>
              <a:t>biru</a:t>
            </a:r>
            <a:r>
              <a:rPr lang="en-US" dirty="0"/>
              <a:t> </a:t>
            </a:r>
            <a:r>
              <a:rPr lang="en-US" dirty="0" err="1"/>
              <a:t>lalu</a:t>
            </a:r>
            <a:r>
              <a:rPr lang="en-US" dirty="0"/>
              <a:t> </a:t>
            </a:r>
            <a:r>
              <a:rPr lang="en-US" dirty="0" err="1"/>
              <a:t>tambahkan</a:t>
            </a:r>
            <a:r>
              <a:rPr lang="en-US" dirty="0"/>
              <a:t> try except pada packet</a:t>
            </a:r>
          </a:p>
        </p:txBody>
      </p:sp>
    </p:spTree>
    <p:extLst>
      <p:ext uri="{BB962C8B-B14F-4D97-AF65-F5344CB8AC3E}">
        <p14:creationId xmlns:p14="http://schemas.microsoft.com/office/powerpoint/2010/main" val="2924646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AF-44FC-4F3F-9ED7-9B93C3D90147}"/>
              </a:ext>
            </a:extLst>
          </p:cNvPr>
          <p:cNvSpPr>
            <a:spLocks noGrp="1"/>
          </p:cNvSpPr>
          <p:nvPr>
            <p:ph type="title"/>
          </p:nvPr>
        </p:nvSpPr>
        <p:spPr>
          <a:xfrm>
            <a:off x="838200" y="0"/>
            <a:ext cx="10515600" cy="809469"/>
          </a:xfrm>
        </p:spPr>
        <p:txBody>
          <a:bodyPr/>
          <a:lstStyle/>
          <a:p>
            <a:r>
              <a:rPr lang="en-US" dirty="0"/>
              <a:t>Hardware Wiring</a:t>
            </a:r>
          </a:p>
        </p:txBody>
      </p:sp>
      <p:pic>
        <p:nvPicPr>
          <p:cNvPr id="5" name="Picture 4">
            <a:extLst>
              <a:ext uri="{FF2B5EF4-FFF2-40B4-BE49-F238E27FC236}">
                <a16:creationId xmlns:a16="http://schemas.microsoft.com/office/drawing/2014/main" id="{0A72678E-0029-4E1C-BF44-DF3ACA2E3A53}"/>
              </a:ext>
            </a:extLst>
          </p:cNvPr>
          <p:cNvPicPr>
            <a:picLocks noChangeAspect="1"/>
          </p:cNvPicPr>
          <p:nvPr/>
        </p:nvPicPr>
        <p:blipFill>
          <a:blip r:embed="rId2"/>
          <a:stretch>
            <a:fillRect/>
          </a:stretch>
        </p:blipFill>
        <p:spPr>
          <a:xfrm>
            <a:off x="388495" y="1484026"/>
            <a:ext cx="8170978" cy="5059180"/>
          </a:xfrm>
          <a:prstGeom prst="rect">
            <a:avLst/>
          </a:prstGeom>
        </p:spPr>
      </p:pic>
      <p:sp>
        <p:nvSpPr>
          <p:cNvPr id="3" name="TextBox 2">
            <a:extLst>
              <a:ext uri="{FF2B5EF4-FFF2-40B4-BE49-F238E27FC236}">
                <a16:creationId xmlns:a16="http://schemas.microsoft.com/office/drawing/2014/main" id="{2E2B3FE4-A1BB-4454-BE65-77F61AF0003D}"/>
              </a:ext>
            </a:extLst>
          </p:cNvPr>
          <p:cNvSpPr txBox="1"/>
          <p:nvPr/>
        </p:nvSpPr>
        <p:spPr>
          <a:xfrm>
            <a:off x="8859187" y="1723869"/>
            <a:ext cx="2494613" cy="369332"/>
          </a:xfrm>
          <a:prstGeom prst="rect">
            <a:avLst/>
          </a:prstGeom>
          <a:noFill/>
        </p:spPr>
        <p:txBody>
          <a:bodyPr wrap="square" rtlCol="0">
            <a:spAutoFit/>
          </a:bodyPr>
          <a:lstStyle/>
          <a:p>
            <a:r>
              <a:rPr lang="en-US" dirty="0" err="1"/>
              <a:t>Sumber</a:t>
            </a:r>
            <a:r>
              <a:rPr lang="en-US" dirty="0"/>
              <a:t> 12V </a:t>
            </a:r>
            <a:r>
              <a:rPr lang="en-US" dirty="0" err="1"/>
              <a:t>boleh</a:t>
            </a:r>
            <a:r>
              <a:rPr lang="en-US" dirty="0"/>
              <a:t> 24V</a:t>
            </a:r>
          </a:p>
        </p:txBody>
      </p:sp>
    </p:spTree>
    <p:extLst>
      <p:ext uri="{BB962C8B-B14F-4D97-AF65-F5344CB8AC3E}">
        <p14:creationId xmlns:p14="http://schemas.microsoft.com/office/powerpoint/2010/main" val="1669303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86337-6655-44E2-B628-9BC3DF2019C6}"/>
              </a:ext>
            </a:extLst>
          </p:cNvPr>
          <p:cNvSpPr>
            <a:spLocks noGrp="1"/>
          </p:cNvSpPr>
          <p:nvPr>
            <p:ph type="title"/>
          </p:nvPr>
        </p:nvSpPr>
        <p:spPr/>
        <p:txBody>
          <a:bodyPr/>
          <a:lstStyle/>
          <a:p>
            <a:r>
              <a:rPr lang="en-US" dirty="0"/>
              <a:t>TODAY JOBSHEET</a:t>
            </a:r>
          </a:p>
        </p:txBody>
      </p:sp>
      <p:sp>
        <p:nvSpPr>
          <p:cNvPr id="3" name="Content Placeholder 2">
            <a:extLst>
              <a:ext uri="{FF2B5EF4-FFF2-40B4-BE49-F238E27FC236}">
                <a16:creationId xmlns:a16="http://schemas.microsoft.com/office/drawing/2014/main" id="{C33F5768-8B22-4E7F-8FC3-34B87AC61678}"/>
              </a:ext>
            </a:extLst>
          </p:cNvPr>
          <p:cNvSpPr>
            <a:spLocks noGrp="1"/>
          </p:cNvSpPr>
          <p:nvPr>
            <p:ph idx="1"/>
          </p:nvPr>
        </p:nvSpPr>
        <p:spPr>
          <a:xfrm>
            <a:off x="433464" y="3917192"/>
            <a:ext cx="5817433" cy="2503358"/>
          </a:xfrm>
        </p:spPr>
        <p:txBody>
          <a:bodyPr>
            <a:normAutofit lnSpcReduction="10000"/>
          </a:bodyPr>
          <a:lstStyle/>
          <a:p>
            <a:pPr marL="0" indent="0">
              <a:buNone/>
            </a:pPr>
            <a:r>
              <a:rPr lang="en-US" sz="2400" dirty="0"/>
              <a:t>0. Base Code</a:t>
            </a:r>
          </a:p>
          <a:p>
            <a:pPr marL="0" indent="0">
              <a:buNone/>
            </a:pPr>
            <a:r>
              <a:rPr lang="en-US" sz="2400" dirty="0"/>
              <a:t>1. Digital Output</a:t>
            </a:r>
          </a:p>
          <a:p>
            <a:pPr marL="0" indent="0">
              <a:buNone/>
            </a:pPr>
            <a:r>
              <a:rPr lang="en-US" sz="2400" dirty="0"/>
              <a:t>2. Digital Input</a:t>
            </a:r>
          </a:p>
          <a:p>
            <a:pPr marL="0" indent="0">
              <a:buNone/>
            </a:pPr>
            <a:r>
              <a:rPr lang="en-US" sz="2400" dirty="0"/>
              <a:t>3. Analog Input</a:t>
            </a:r>
          </a:p>
          <a:p>
            <a:pPr marL="0" indent="0">
              <a:buNone/>
            </a:pPr>
            <a:r>
              <a:rPr lang="en-US" sz="2400" dirty="0"/>
              <a:t>4. Analog Output</a:t>
            </a:r>
          </a:p>
          <a:p>
            <a:pPr marL="0" indent="0">
              <a:buNone/>
            </a:pPr>
            <a:r>
              <a:rPr lang="en-US" sz="2400" dirty="0"/>
              <a:t>5. </a:t>
            </a:r>
            <a:r>
              <a:rPr lang="en-US" sz="2400" dirty="0" err="1"/>
              <a:t>Membuat</a:t>
            </a:r>
            <a:r>
              <a:rPr lang="en-US" sz="2400" dirty="0"/>
              <a:t> </a:t>
            </a:r>
            <a:r>
              <a:rPr lang="en-US" sz="2400" dirty="0" err="1"/>
              <a:t>grafik</a:t>
            </a:r>
            <a:r>
              <a:rPr lang="en-US" sz="2400" dirty="0"/>
              <a:t> </a:t>
            </a:r>
            <a:r>
              <a:rPr lang="en-US" sz="2400" dirty="0" err="1"/>
              <a:t>dengan</a:t>
            </a:r>
            <a:r>
              <a:rPr lang="en-US" sz="2400" dirty="0"/>
              <a:t>  </a:t>
            </a:r>
            <a:r>
              <a:rPr lang="en-US" sz="2400" dirty="0" err="1"/>
              <a:t>PyQt</a:t>
            </a:r>
            <a:r>
              <a:rPr lang="en-US" sz="2400" dirty="0"/>
              <a:t> Chart</a:t>
            </a:r>
          </a:p>
        </p:txBody>
      </p:sp>
      <p:grpSp>
        <p:nvGrpSpPr>
          <p:cNvPr id="14" name="Group 13">
            <a:extLst>
              <a:ext uri="{FF2B5EF4-FFF2-40B4-BE49-F238E27FC236}">
                <a16:creationId xmlns:a16="http://schemas.microsoft.com/office/drawing/2014/main" id="{65A637E7-51F5-4701-BA9E-220EFD171D8B}"/>
              </a:ext>
            </a:extLst>
          </p:cNvPr>
          <p:cNvGrpSpPr/>
          <p:nvPr/>
        </p:nvGrpSpPr>
        <p:grpSpPr>
          <a:xfrm>
            <a:off x="5051685" y="1541357"/>
            <a:ext cx="6703101" cy="4153785"/>
            <a:chOff x="4182256" y="1796190"/>
            <a:chExt cx="6703101" cy="4153785"/>
          </a:xfrm>
        </p:grpSpPr>
        <p:sp>
          <p:nvSpPr>
            <p:cNvPr id="4" name="Rectangle 3">
              <a:extLst>
                <a:ext uri="{FF2B5EF4-FFF2-40B4-BE49-F238E27FC236}">
                  <a16:creationId xmlns:a16="http://schemas.microsoft.com/office/drawing/2014/main" id="{F9CFE369-7A19-4F6E-BC7D-2526469DB810}"/>
                </a:ext>
              </a:extLst>
            </p:cNvPr>
            <p:cNvSpPr/>
            <p:nvPr/>
          </p:nvSpPr>
          <p:spPr>
            <a:xfrm>
              <a:off x="4182256" y="1796191"/>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memproses</a:t>
              </a:r>
              <a:r>
                <a:rPr lang="en-US" dirty="0">
                  <a:solidFill>
                    <a:schemeClr val="tx1"/>
                  </a:solidFill>
                </a:rPr>
                <a:t> transfer data </a:t>
              </a:r>
              <a:r>
                <a:rPr lang="en-US" dirty="0" err="1">
                  <a:solidFill>
                    <a:schemeClr val="tx1"/>
                  </a:solidFill>
                </a:rPr>
                <a:t>modbus</a:t>
              </a:r>
              <a:r>
                <a:rPr lang="en-US" dirty="0">
                  <a:solidFill>
                    <a:schemeClr val="tx1"/>
                  </a:solidFill>
                </a:rPr>
                <a:t>)</a:t>
              </a:r>
            </a:p>
          </p:txBody>
        </p:sp>
        <p:sp>
          <p:nvSpPr>
            <p:cNvPr id="5" name="Rectangle 4">
              <a:extLst>
                <a:ext uri="{FF2B5EF4-FFF2-40B4-BE49-F238E27FC236}">
                  <a16:creationId xmlns:a16="http://schemas.microsoft.com/office/drawing/2014/main" id="{6EEB5FBF-0BEE-40F1-B808-60622DA4FFC0}"/>
                </a:ext>
              </a:extLst>
            </p:cNvPr>
            <p:cNvSpPr/>
            <p:nvPr/>
          </p:nvSpPr>
          <p:spPr>
            <a:xfrm>
              <a:off x="8486931" y="1796190"/>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a:p>
              <a:pPr algn="ctr"/>
              <a:r>
                <a:rPr lang="en-US" dirty="0">
                  <a:solidFill>
                    <a:schemeClr val="tx1"/>
                  </a:solidFill>
                </a:rPr>
                <a:t>(Program </a:t>
              </a:r>
              <a:r>
                <a:rPr lang="en-US" dirty="0" err="1">
                  <a:solidFill>
                    <a:schemeClr val="tx1"/>
                  </a:solidFill>
                </a:rPr>
                <a:t>untuk</a:t>
              </a:r>
              <a:r>
                <a:rPr lang="en-US" dirty="0">
                  <a:solidFill>
                    <a:schemeClr val="tx1"/>
                  </a:solidFill>
                </a:rPr>
                <a:t> </a:t>
              </a:r>
              <a:r>
                <a:rPr lang="en-US" dirty="0" err="1">
                  <a:solidFill>
                    <a:schemeClr val="tx1"/>
                  </a:solidFill>
                </a:rPr>
                <a:t>tampilan</a:t>
              </a:r>
              <a:r>
                <a:rPr lang="en-US" dirty="0">
                  <a:solidFill>
                    <a:schemeClr val="tx1"/>
                  </a:solidFill>
                </a:rPr>
                <a:t>)</a:t>
              </a:r>
            </a:p>
          </p:txBody>
        </p:sp>
        <p:sp>
          <p:nvSpPr>
            <p:cNvPr id="6" name="Rectangle 5">
              <a:extLst>
                <a:ext uri="{FF2B5EF4-FFF2-40B4-BE49-F238E27FC236}">
                  <a16:creationId xmlns:a16="http://schemas.microsoft.com/office/drawing/2014/main" id="{8DA93FA9-29D6-4ACC-859A-48FD187BBF40}"/>
                </a:ext>
              </a:extLst>
            </p:cNvPr>
            <p:cNvSpPr/>
            <p:nvPr/>
          </p:nvSpPr>
          <p:spPr>
            <a:xfrm>
              <a:off x="4183505" y="4317166"/>
              <a:ext cx="2398426" cy="1632809"/>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a:solidFill>
                    <a:schemeClr val="tx1"/>
                  </a:solidFill>
                </a:rPr>
                <a:t>PLC </a:t>
              </a:r>
              <a:r>
                <a:rPr lang="en-US" dirty="0" err="1">
                  <a:solidFill>
                    <a:schemeClr val="tx1"/>
                  </a:solidFill>
                </a:rPr>
                <a:t>Outseal</a:t>
              </a:r>
              <a:endParaRPr lang="en-US" dirty="0">
                <a:solidFill>
                  <a:schemeClr val="tx1"/>
                </a:solidFill>
              </a:endParaRPr>
            </a:p>
            <a:p>
              <a:pPr algn="ctr"/>
              <a:r>
                <a:rPr lang="en-US" dirty="0">
                  <a:solidFill>
                    <a:schemeClr val="tx1"/>
                  </a:solidFill>
                </a:rPr>
                <a:t>(hardware)</a:t>
              </a:r>
              <a:endParaRPr lang="en-US" dirty="0"/>
            </a:p>
          </p:txBody>
        </p:sp>
        <p:cxnSp>
          <p:nvCxnSpPr>
            <p:cNvPr id="8" name="Connector: Elbow 7">
              <a:extLst>
                <a:ext uri="{FF2B5EF4-FFF2-40B4-BE49-F238E27FC236}">
                  <a16:creationId xmlns:a16="http://schemas.microsoft.com/office/drawing/2014/main" id="{64EC5D37-7C95-4901-8CBB-9205190AEE37}"/>
                </a:ext>
              </a:extLst>
            </p:cNvPr>
            <p:cNvCxnSpPr>
              <a:stCxn id="4" idx="2"/>
              <a:endCxn id="6" idx="0"/>
            </p:cNvCxnSpPr>
            <p:nvPr/>
          </p:nvCxnSpPr>
          <p:spPr>
            <a:xfrm rot="16200000" flipH="1">
              <a:off x="4938010" y="3872458"/>
              <a:ext cx="888166" cy="1249"/>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AD2F49C9-13AD-42B8-BC45-CAEF36B91D07}"/>
                </a:ext>
              </a:extLst>
            </p:cNvPr>
            <p:cNvCxnSpPr>
              <a:cxnSpLocks/>
              <a:stCxn id="4" idx="3"/>
              <a:endCxn id="5" idx="1"/>
            </p:cNvCxnSpPr>
            <p:nvPr/>
          </p:nvCxnSpPr>
          <p:spPr>
            <a:xfrm flipV="1">
              <a:off x="6580682" y="2612595"/>
              <a:ext cx="1906249" cy="1"/>
            </a:xfrm>
            <a:prstGeom prst="bentConnector3">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5375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9E243-5005-4EC4-8F3F-49641B302878}"/>
              </a:ext>
            </a:extLst>
          </p:cNvPr>
          <p:cNvSpPr>
            <a:spLocks noGrp="1"/>
          </p:cNvSpPr>
          <p:nvPr>
            <p:ph type="title"/>
          </p:nvPr>
        </p:nvSpPr>
        <p:spPr/>
        <p:txBody>
          <a:bodyPr/>
          <a:lstStyle/>
          <a:p>
            <a:r>
              <a:rPr lang="en-US" dirty="0"/>
              <a:t>Create new folder</a:t>
            </a:r>
          </a:p>
        </p:txBody>
      </p:sp>
      <p:sp>
        <p:nvSpPr>
          <p:cNvPr id="3" name="Content Placeholder 2">
            <a:extLst>
              <a:ext uri="{FF2B5EF4-FFF2-40B4-BE49-F238E27FC236}">
                <a16:creationId xmlns:a16="http://schemas.microsoft.com/office/drawing/2014/main" id="{30CD8B9B-751F-43B5-9EEB-4B2D5125D0C9}"/>
              </a:ext>
            </a:extLst>
          </p:cNvPr>
          <p:cNvSpPr>
            <a:spLocks noGrp="1"/>
          </p:cNvSpPr>
          <p:nvPr>
            <p:ph idx="1"/>
          </p:nvPr>
        </p:nvSpPr>
        <p:spPr/>
        <p:txBody>
          <a:bodyPr>
            <a:normAutofit/>
          </a:bodyPr>
          <a:lstStyle/>
          <a:p>
            <a:pPr marL="0" indent="0">
              <a:buNone/>
            </a:pPr>
            <a:r>
              <a:rPr lang="en-US" sz="6000" dirty="0"/>
              <a:t>.</a:t>
            </a:r>
            <a:r>
              <a:rPr lang="en-US" sz="6000" dirty="0" err="1"/>
              <a:t>py</a:t>
            </a:r>
            <a:r>
              <a:rPr lang="en-US" sz="6000" dirty="0"/>
              <a:t> </a:t>
            </a:r>
          </a:p>
          <a:p>
            <a:pPr marL="0" indent="0">
              <a:buNone/>
            </a:pPr>
            <a:endParaRPr lang="en-US" sz="6000" dirty="0"/>
          </a:p>
          <a:p>
            <a:pPr marL="0" indent="0">
              <a:buNone/>
            </a:pPr>
            <a:r>
              <a:rPr lang="en-US" sz="6000" dirty="0"/>
              <a:t>.</a:t>
            </a:r>
            <a:r>
              <a:rPr lang="en-US" sz="6000" dirty="0" err="1"/>
              <a:t>qml</a:t>
            </a:r>
            <a:endParaRPr lang="en-US" sz="6000" dirty="0"/>
          </a:p>
        </p:txBody>
      </p:sp>
      <p:pic>
        <p:nvPicPr>
          <p:cNvPr id="4" name="Picture 3" descr="A screenshot of a computer&#10;&#10;Description automatically generated with medium confidence">
            <a:extLst>
              <a:ext uri="{FF2B5EF4-FFF2-40B4-BE49-F238E27FC236}">
                <a16:creationId xmlns:a16="http://schemas.microsoft.com/office/drawing/2014/main" id="{24859C1D-81B4-4AEE-B2B0-88CEBCE2BC23}"/>
              </a:ext>
            </a:extLst>
          </p:cNvPr>
          <p:cNvPicPr/>
          <p:nvPr/>
        </p:nvPicPr>
        <p:blipFill>
          <a:blip r:embed="rId2"/>
          <a:stretch>
            <a:fillRect/>
          </a:stretch>
        </p:blipFill>
        <p:spPr>
          <a:xfrm>
            <a:off x="4775200" y="1557189"/>
            <a:ext cx="7223760" cy="5300812"/>
          </a:xfrm>
          <a:prstGeom prst="rect">
            <a:avLst/>
          </a:prstGeom>
        </p:spPr>
      </p:pic>
    </p:spTree>
    <p:extLst>
      <p:ext uri="{BB962C8B-B14F-4D97-AF65-F5344CB8AC3E}">
        <p14:creationId xmlns:p14="http://schemas.microsoft.com/office/powerpoint/2010/main" val="1890147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89C4-E855-40C5-AFB6-2F9CCB0D0CFC}"/>
              </a:ext>
            </a:extLst>
          </p:cNvPr>
          <p:cNvSpPr>
            <a:spLocks noGrp="1"/>
          </p:cNvSpPr>
          <p:nvPr>
            <p:ph type="title"/>
          </p:nvPr>
        </p:nvSpPr>
        <p:spPr/>
        <p:txBody>
          <a:bodyPr/>
          <a:lstStyle/>
          <a:p>
            <a:r>
              <a:rPr lang="en-US" dirty="0"/>
              <a:t>SEKILAS TENTANG PLC OUTSEAL</a:t>
            </a:r>
          </a:p>
        </p:txBody>
      </p:sp>
      <p:sp>
        <p:nvSpPr>
          <p:cNvPr id="3" name="Content Placeholder 2">
            <a:extLst>
              <a:ext uri="{FF2B5EF4-FFF2-40B4-BE49-F238E27FC236}">
                <a16:creationId xmlns:a16="http://schemas.microsoft.com/office/drawing/2014/main" id="{54CB966D-1074-4F4D-8695-5FFE3B75DA0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698B77F-A364-4A85-8BDF-5FCA98DD0723}"/>
              </a:ext>
            </a:extLst>
          </p:cNvPr>
          <p:cNvPicPr>
            <a:picLocks noChangeAspect="1"/>
          </p:cNvPicPr>
          <p:nvPr/>
        </p:nvPicPr>
        <p:blipFill>
          <a:blip r:embed="rId2"/>
          <a:stretch>
            <a:fillRect/>
          </a:stretch>
        </p:blipFill>
        <p:spPr>
          <a:xfrm>
            <a:off x="2061148" y="1546016"/>
            <a:ext cx="7620000" cy="4095750"/>
          </a:xfrm>
          <a:prstGeom prst="rect">
            <a:avLst/>
          </a:prstGeom>
        </p:spPr>
      </p:pic>
    </p:spTree>
    <p:extLst>
      <p:ext uri="{BB962C8B-B14F-4D97-AF65-F5344CB8AC3E}">
        <p14:creationId xmlns:p14="http://schemas.microsoft.com/office/powerpoint/2010/main" val="2785646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6310-5501-4904-A60E-6158D3AC0704}"/>
              </a:ext>
            </a:extLst>
          </p:cNvPr>
          <p:cNvSpPr>
            <a:spLocks noGrp="1"/>
          </p:cNvSpPr>
          <p:nvPr>
            <p:ph type="title"/>
          </p:nvPr>
        </p:nvSpPr>
        <p:spPr>
          <a:xfrm>
            <a:off x="838200" y="365126"/>
            <a:ext cx="10515600" cy="704019"/>
          </a:xfrm>
        </p:spPr>
        <p:txBody>
          <a:bodyPr/>
          <a:lstStyle/>
          <a:p>
            <a:r>
              <a:rPr lang="en-US" dirty="0" err="1"/>
              <a:t>Jobsheet</a:t>
            </a:r>
            <a:r>
              <a:rPr lang="en-US" dirty="0"/>
              <a:t> 0 : Base Code</a:t>
            </a:r>
          </a:p>
        </p:txBody>
      </p:sp>
      <p:pic>
        <p:nvPicPr>
          <p:cNvPr id="7" name="Picture 6">
            <a:extLst>
              <a:ext uri="{FF2B5EF4-FFF2-40B4-BE49-F238E27FC236}">
                <a16:creationId xmlns:a16="http://schemas.microsoft.com/office/drawing/2014/main" id="{5D38788C-7A31-49E3-B368-47E0FAD42D9C}"/>
              </a:ext>
            </a:extLst>
          </p:cNvPr>
          <p:cNvPicPr>
            <a:picLocks noChangeAspect="1"/>
          </p:cNvPicPr>
          <p:nvPr/>
        </p:nvPicPr>
        <p:blipFill>
          <a:blip r:embed="rId2"/>
          <a:stretch>
            <a:fillRect/>
          </a:stretch>
        </p:blipFill>
        <p:spPr>
          <a:xfrm>
            <a:off x="838200" y="1758955"/>
            <a:ext cx="8842336" cy="2203476"/>
          </a:xfrm>
          <a:prstGeom prst="rect">
            <a:avLst/>
          </a:prstGeom>
        </p:spPr>
      </p:pic>
    </p:spTree>
    <p:extLst>
      <p:ext uri="{BB962C8B-B14F-4D97-AF65-F5344CB8AC3E}">
        <p14:creationId xmlns:p14="http://schemas.microsoft.com/office/powerpoint/2010/main" val="2234570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EC62-BC02-4D0E-9FED-81B444E434EC}"/>
              </a:ext>
            </a:extLst>
          </p:cNvPr>
          <p:cNvSpPr>
            <a:spLocks noGrp="1"/>
          </p:cNvSpPr>
          <p:nvPr>
            <p:ph type="title"/>
          </p:nvPr>
        </p:nvSpPr>
        <p:spPr/>
        <p:txBody>
          <a:bodyPr/>
          <a:lstStyle/>
          <a:p>
            <a:r>
              <a:rPr lang="en-US" dirty="0" err="1"/>
              <a:t>Fungsi</a:t>
            </a:r>
            <a:r>
              <a:rPr lang="en-US" dirty="0"/>
              <a:t> – </a:t>
            </a:r>
            <a:r>
              <a:rPr lang="en-US" dirty="0" err="1"/>
              <a:t>fungsi</a:t>
            </a:r>
            <a:r>
              <a:rPr lang="en-US" dirty="0"/>
              <a:t> pada Program Python</a:t>
            </a:r>
          </a:p>
        </p:txBody>
      </p:sp>
      <p:sp>
        <p:nvSpPr>
          <p:cNvPr id="3" name="Content Placeholder 2">
            <a:extLst>
              <a:ext uri="{FF2B5EF4-FFF2-40B4-BE49-F238E27FC236}">
                <a16:creationId xmlns:a16="http://schemas.microsoft.com/office/drawing/2014/main" id="{AC609274-4CEB-4BD9-98DD-F974971A289D}"/>
              </a:ext>
            </a:extLst>
          </p:cNvPr>
          <p:cNvSpPr>
            <a:spLocks noGrp="1"/>
          </p:cNvSpPr>
          <p:nvPr>
            <p:ph idx="1"/>
          </p:nvPr>
        </p:nvSpPr>
        <p:spPr/>
        <p:txBody>
          <a:bodyPr/>
          <a:lstStyle/>
          <a:p>
            <a:r>
              <a:rPr lang="en-US" dirty="0" err="1"/>
              <a:t>Memanggil</a:t>
            </a:r>
            <a:r>
              <a:rPr lang="en-US" dirty="0"/>
              <a:t> Library PyQt5 dan </a:t>
            </a:r>
            <a:r>
              <a:rPr lang="en-US" dirty="0" err="1"/>
              <a:t>Pymodbus</a:t>
            </a:r>
            <a:endParaRPr lang="en-US" dirty="0"/>
          </a:p>
          <a:p>
            <a:r>
              <a:rPr lang="en-US" dirty="0" err="1"/>
              <a:t>Deklarasi</a:t>
            </a:r>
            <a:r>
              <a:rPr lang="en-US" dirty="0"/>
              <a:t> </a:t>
            </a:r>
            <a:r>
              <a:rPr lang="en-US" dirty="0" err="1"/>
              <a:t>Variabel</a:t>
            </a:r>
            <a:endParaRPr lang="en-US" dirty="0"/>
          </a:p>
          <a:p>
            <a:r>
              <a:rPr lang="en-US" dirty="0"/>
              <a:t>Scan Port Modbus yang </a:t>
            </a:r>
            <a:r>
              <a:rPr lang="en-US" dirty="0" err="1"/>
              <a:t>tersedia</a:t>
            </a:r>
            <a:endParaRPr lang="en-US" dirty="0"/>
          </a:p>
          <a:p>
            <a:r>
              <a:rPr lang="en-US" dirty="0" err="1"/>
              <a:t>Membuat</a:t>
            </a:r>
            <a:r>
              <a:rPr lang="en-US" dirty="0"/>
              <a:t> Program </a:t>
            </a:r>
            <a:r>
              <a:rPr lang="en-US" dirty="0" err="1"/>
              <a:t>Memanggil</a:t>
            </a:r>
            <a:r>
              <a:rPr lang="en-US" dirty="0"/>
              <a:t> PyQt5 </a:t>
            </a:r>
            <a:r>
              <a:rPr lang="en-US" dirty="0" err="1"/>
              <a:t>beserta</a:t>
            </a:r>
            <a:r>
              <a:rPr lang="en-US" dirty="0"/>
              <a:t> </a:t>
            </a:r>
            <a:r>
              <a:rPr lang="en-US" dirty="0" err="1"/>
              <a:t>pyqtSlot</a:t>
            </a:r>
            <a:endParaRPr lang="en-US" dirty="0"/>
          </a:p>
          <a:p>
            <a:r>
              <a:rPr lang="en-US" dirty="0" err="1"/>
              <a:t>Membuat</a:t>
            </a:r>
            <a:r>
              <a:rPr lang="en-US" dirty="0"/>
              <a:t> Program </a:t>
            </a:r>
            <a:r>
              <a:rPr lang="en-US" dirty="0" err="1"/>
              <a:t>untuk</a:t>
            </a:r>
            <a:r>
              <a:rPr lang="en-US" dirty="0"/>
              <a:t> </a:t>
            </a:r>
            <a:r>
              <a:rPr lang="en-US" dirty="0" err="1"/>
              <a:t>memproses</a:t>
            </a:r>
            <a:r>
              <a:rPr lang="en-US" dirty="0"/>
              <a:t> </a:t>
            </a:r>
            <a:r>
              <a:rPr lang="en-US" dirty="0" err="1"/>
              <a:t>komunikasi</a:t>
            </a:r>
            <a:r>
              <a:rPr lang="en-US" dirty="0"/>
              <a:t> </a:t>
            </a:r>
            <a:r>
              <a:rPr lang="en-US" dirty="0" err="1"/>
              <a:t>modbus</a:t>
            </a:r>
            <a:endParaRPr lang="en-US" dirty="0"/>
          </a:p>
          <a:p>
            <a:r>
              <a:rPr lang="en-US" dirty="0" err="1">
                <a:latin typeface="Segoe UI Historic" panose="020B0502040204020203" pitchFamily="34" charset="0"/>
              </a:rPr>
              <a:t>Memanggil</a:t>
            </a:r>
            <a:r>
              <a:rPr lang="en-US" dirty="0">
                <a:latin typeface="Segoe UI Historic" panose="020B0502040204020203" pitchFamily="34" charset="0"/>
              </a:rPr>
              <a:t> class table di </a:t>
            </a:r>
            <a:r>
              <a:rPr lang="en-US" dirty="0" err="1">
                <a:latin typeface="Segoe UI Historic" panose="020B0502040204020203" pitchFamily="34" charset="0"/>
              </a:rPr>
              <a:t>mainloop</a:t>
            </a:r>
            <a:endParaRPr lang="en-US" dirty="0"/>
          </a:p>
        </p:txBody>
      </p:sp>
    </p:spTree>
    <p:extLst>
      <p:ext uri="{BB962C8B-B14F-4D97-AF65-F5344CB8AC3E}">
        <p14:creationId xmlns:p14="http://schemas.microsoft.com/office/powerpoint/2010/main" val="42379960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A94-21DF-44CF-A8EF-0F28CC9CA421}"/>
              </a:ext>
            </a:extLst>
          </p:cNvPr>
          <p:cNvSpPr>
            <a:spLocks noGrp="1"/>
          </p:cNvSpPr>
          <p:nvPr>
            <p:ph type="title"/>
          </p:nvPr>
        </p:nvSpPr>
        <p:spPr>
          <a:xfrm>
            <a:off x="838200" y="365125"/>
            <a:ext cx="10515600" cy="816561"/>
          </a:xfrm>
        </p:spPr>
        <p:txBody>
          <a:bodyPr/>
          <a:lstStyle/>
          <a:p>
            <a:r>
              <a:rPr lang="en-US" dirty="0" err="1"/>
              <a:t>Qml</a:t>
            </a:r>
            <a:r>
              <a:rPr lang="en-US" dirty="0"/>
              <a:t> base code</a:t>
            </a:r>
          </a:p>
        </p:txBody>
      </p:sp>
      <p:sp>
        <p:nvSpPr>
          <p:cNvPr id="3" name="Content Placeholder 2">
            <a:extLst>
              <a:ext uri="{FF2B5EF4-FFF2-40B4-BE49-F238E27FC236}">
                <a16:creationId xmlns:a16="http://schemas.microsoft.com/office/drawing/2014/main" id="{9D4E04F6-5B08-4904-B97B-A37AD4A5FB04}"/>
              </a:ext>
            </a:extLst>
          </p:cNvPr>
          <p:cNvSpPr>
            <a:spLocks noGrp="1"/>
          </p:cNvSpPr>
          <p:nvPr>
            <p:ph idx="1"/>
          </p:nvPr>
        </p:nvSpPr>
        <p:spPr>
          <a:xfrm>
            <a:off x="838200" y="1308295"/>
            <a:ext cx="5042095" cy="4868668"/>
          </a:xfrm>
        </p:spPr>
        <p:txBody>
          <a:bodyPr>
            <a:normAutofit fontScale="62500" lnSpcReduction="20000"/>
          </a:bodyPr>
          <a:lstStyle/>
          <a:p>
            <a:pPr marL="0" indent="0">
              <a:buNone/>
            </a:pPr>
            <a:r>
              <a:rPr lang="en-US" dirty="0"/>
              <a:t>import </a:t>
            </a:r>
            <a:r>
              <a:rPr lang="en-US" dirty="0" err="1"/>
              <a:t>QtQuick</a:t>
            </a:r>
            <a:r>
              <a:rPr lang="en-US" dirty="0"/>
              <a:t> 2.12</a:t>
            </a:r>
          </a:p>
          <a:p>
            <a:pPr marL="0" indent="0">
              <a:buNone/>
            </a:pPr>
            <a:r>
              <a:rPr lang="en-US" dirty="0"/>
              <a:t>import </a:t>
            </a:r>
            <a:r>
              <a:rPr lang="en-US" dirty="0" err="1"/>
              <a:t>QtQuick.Window</a:t>
            </a:r>
            <a:r>
              <a:rPr lang="en-US" dirty="0"/>
              <a:t> 2.13</a:t>
            </a:r>
          </a:p>
          <a:p>
            <a:pPr marL="0" indent="0">
              <a:buNone/>
            </a:pPr>
            <a:r>
              <a:rPr lang="en-US" dirty="0"/>
              <a:t>import </a:t>
            </a:r>
            <a:r>
              <a:rPr lang="en-US" dirty="0" err="1"/>
              <a:t>QtQuick.Controls</a:t>
            </a:r>
            <a:r>
              <a:rPr lang="en-US" dirty="0"/>
              <a:t> 2.0</a:t>
            </a:r>
          </a:p>
          <a:p>
            <a:pPr marL="0" indent="0">
              <a:buNone/>
            </a:pPr>
            <a:r>
              <a:rPr lang="en-US" dirty="0"/>
              <a:t>import </a:t>
            </a:r>
            <a:r>
              <a:rPr lang="en-US" dirty="0" err="1"/>
              <a:t>QtQuick.Controls.Styles</a:t>
            </a:r>
            <a:r>
              <a:rPr lang="en-US" dirty="0"/>
              <a:t> 1.4</a:t>
            </a:r>
          </a:p>
          <a:p>
            <a:pPr marL="0" indent="0">
              <a:buNone/>
            </a:pPr>
            <a:r>
              <a:rPr lang="en-US" dirty="0"/>
              <a:t>import </a:t>
            </a:r>
            <a:r>
              <a:rPr lang="en-US" dirty="0" err="1"/>
              <a:t>QtQuick.Extras</a:t>
            </a:r>
            <a:r>
              <a:rPr lang="en-US" dirty="0"/>
              <a:t> 1.4</a:t>
            </a:r>
          </a:p>
          <a:p>
            <a:pPr marL="0" indent="0">
              <a:buNone/>
            </a:pPr>
            <a:r>
              <a:rPr lang="en-US" dirty="0"/>
              <a:t>import </a:t>
            </a:r>
            <a:r>
              <a:rPr lang="en-US" dirty="0" err="1"/>
              <a:t>QtQuick.Extras.Private</a:t>
            </a:r>
            <a:r>
              <a:rPr lang="en-US" dirty="0"/>
              <a:t> 1.0</a:t>
            </a:r>
          </a:p>
          <a:p>
            <a:pPr marL="0" indent="0">
              <a:buNone/>
            </a:pPr>
            <a:r>
              <a:rPr lang="en-US" dirty="0"/>
              <a:t>Window {</a:t>
            </a:r>
          </a:p>
          <a:p>
            <a:pPr marL="0" indent="0">
              <a:buNone/>
            </a:pPr>
            <a:r>
              <a:rPr lang="en-US" dirty="0"/>
              <a:t>	id : root</a:t>
            </a:r>
          </a:p>
          <a:p>
            <a:pPr marL="0" indent="0">
              <a:buNone/>
            </a:pPr>
            <a:r>
              <a:rPr lang="en-US" dirty="0"/>
              <a:t>	width: 400</a:t>
            </a:r>
          </a:p>
          <a:p>
            <a:pPr marL="0" indent="0">
              <a:buNone/>
            </a:pPr>
            <a:r>
              <a:rPr lang="en-US" dirty="0"/>
              <a:t>	height: 400</a:t>
            </a:r>
          </a:p>
          <a:p>
            <a:pPr marL="0" indent="0">
              <a:buNone/>
            </a:pPr>
            <a:r>
              <a:rPr lang="en-US" dirty="0"/>
              <a:t>	title:"</a:t>
            </a:r>
            <a:r>
              <a:rPr lang="en-US" dirty="0" err="1"/>
              <a:t>membuat</a:t>
            </a:r>
            <a:r>
              <a:rPr lang="en-US" dirty="0"/>
              <a:t> windows"</a:t>
            </a:r>
          </a:p>
          <a:p>
            <a:pPr marL="0" indent="0">
              <a:buNone/>
            </a:pPr>
            <a:r>
              <a:rPr lang="en-US" dirty="0"/>
              <a:t>	color : "pink"</a:t>
            </a:r>
          </a:p>
          <a:p>
            <a:pPr marL="0" indent="0">
              <a:buNone/>
            </a:pPr>
            <a:r>
              <a:rPr lang="en-US" dirty="0"/>
              <a:t>    	visible: true</a:t>
            </a:r>
          </a:p>
          <a:p>
            <a:pPr marL="0" indent="0">
              <a:buNone/>
            </a:pPr>
            <a:r>
              <a:rPr lang="en-US" dirty="0"/>
              <a:t>    	//flags: </a:t>
            </a:r>
            <a:r>
              <a:rPr lang="en-US" dirty="0" err="1"/>
              <a:t>Qt.WindowMaximized</a:t>
            </a:r>
            <a:r>
              <a:rPr lang="en-US" dirty="0"/>
              <a:t> //</a:t>
            </a:r>
            <a:r>
              <a:rPr lang="en-US" dirty="0" err="1"/>
              <a:t>Qt.Dialog</a:t>
            </a:r>
            <a:endParaRPr lang="en-US" dirty="0"/>
          </a:p>
          <a:p>
            <a:pPr marL="0" indent="0">
              <a:buNone/>
            </a:pPr>
            <a:endParaRPr lang="en-US" dirty="0"/>
          </a:p>
        </p:txBody>
      </p:sp>
      <p:sp>
        <p:nvSpPr>
          <p:cNvPr id="5" name="TextBox 4">
            <a:extLst>
              <a:ext uri="{FF2B5EF4-FFF2-40B4-BE49-F238E27FC236}">
                <a16:creationId xmlns:a16="http://schemas.microsoft.com/office/drawing/2014/main" id="{6CEABE91-FEAE-4ABC-BDE2-70254BEC7573}"/>
              </a:ext>
            </a:extLst>
          </p:cNvPr>
          <p:cNvSpPr txBox="1"/>
          <p:nvPr/>
        </p:nvSpPr>
        <p:spPr>
          <a:xfrm>
            <a:off x="6944193" y="2920545"/>
            <a:ext cx="6093500" cy="3693319"/>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p>
          <a:p>
            <a:r>
              <a:rPr lang="en-US" dirty="0"/>
              <a:t>	}</a:t>
            </a:r>
          </a:p>
          <a:p>
            <a:r>
              <a:rPr lang="en-US" dirty="0"/>
              <a:t>		</a:t>
            </a:r>
          </a:p>
          <a:p>
            <a:r>
              <a:rPr lang="en-US" dirty="0"/>
              <a:t>}</a:t>
            </a:r>
          </a:p>
          <a:p>
            <a:r>
              <a:rPr lang="en-US" dirty="0"/>
              <a:t>	</a:t>
            </a:r>
          </a:p>
          <a:p>
            <a:r>
              <a:rPr lang="en-US" dirty="0"/>
              <a:t>	</a:t>
            </a:r>
          </a:p>
          <a:p>
            <a:r>
              <a:rPr lang="en-US" dirty="0"/>
              <a:t>}</a:t>
            </a:r>
          </a:p>
        </p:txBody>
      </p:sp>
    </p:spTree>
    <p:extLst>
      <p:ext uri="{BB962C8B-B14F-4D97-AF65-F5344CB8AC3E}">
        <p14:creationId xmlns:p14="http://schemas.microsoft.com/office/powerpoint/2010/main" val="4277933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43225-0724-4A13-9746-C3B70F8D480B}"/>
              </a:ext>
            </a:extLst>
          </p:cNvPr>
          <p:cNvSpPr>
            <a:spLocks noGrp="1"/>
          </p:cNvSpPr>
          <p:nvPr>
            <p:ph type="title"/>
          </p:nvPr>
        </p:nvSpPr>
        <p:spPr>
          <a:xfrm>
            <a:off x="838200" y="365125"/>
            <a:ext cx="10515600" cy="523221"/>
          </a:xfrm>
        </p:spPr>
        <p:txBody>
          <a:bodyPr>
            <a:normAutofit fontScale="90000"/>
          </a:bodyPr>
          <a:lstStyle/>
          <a:p>
            <a:r>
              <a:rPr lang="en-US" dirty="0"/>
              <a:t>Experiment </a:t>
            </a:r>
          </a:p>
        </p:txBody>
      </p:sp>
      <p:sp>
        <p:nvSpPr>
          <p:cNvPr id="3" name="Content Placeholder 2">
            <a:extLst>
              <a:ext uri="{FF2B5EF4-FFF2-40B4-BE49-F238E27FC236}">
                <a16:creationId xmlns:a16="http://schemas.microsoft.com/office/drawing/2014/main" id="{599A20BE-790C-42F4-A2FC-EA1EE5FBD13D}"/>
              </a:ext>
            </a:extLst>
          </p:cNvPr>
          <p:cNvSpPr>
            <a:spLocks noGrp="1"/>
          </p:cNvSpPr>
          <p:nvPr>
            <p:ph idx="1"/>
          </p:nvPr>
        </p:nvSpPr>
        <p:spPr>
          <a:xfrm>
            <a:off x="928142" y="1429078"/>
            <a:ext cx="10515600" cy="523220"/>
          </a:xfrm>
        </p:spPr>
        <p:txBody>
          <a:bodyPr/>
          <a:lstStyle/>
          <a:p>
            <a:pPr marL="0" indent="0" algn="ctr">
              <a:buNone/>
            </a:pPr>
            <a:r>
              <a:rPr lang="en-US" dirty="0"/>
              <a:t>Make your windows with your favorite color </a:t>
            </a:r>
            <a:r>
              <a:rPr lang="en-US" dirty="0">
                <a:sym typeface="Wingdings" panose="05000000000000000000" pitchFamily="2" charset="2"/>
              </a:rPr>
              <a:t></a:t>
            </a:r>
            <a:endParaRPr lang="en-US" dirty="0"/>
          </a:p>
        </p:txBody>
      </p:sp>
      <p:pic>
        <p:nvPicPr>
          <p:cNvPr id="4" name="Picture 2" descr="Color Palettes for Web, Digital, Blog &amp; Graphic Design with Hexadecimal  Codes - Wondernote">
            <a:extLst>
              <a:ext uri="{FF2B5EF4-FFF2-40B4-BE49-F238E27FC236}">
                <a16:creationId xmlns:a16="http://schemas.microsoft.com/office/drawing/2014/main" id="{37C3A8C4-5471-4236-AE83-739078589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8"/>
          <a:stretch/>
        </p:blipFill>
        <p:spPr bwMode="auto">
          <a:xfrm>
            <a:off x="1390357" y="2589125"/>
            <a:ext cx="3376516" cy="4104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C6AEEE6-1C17-42AE-953B-48949213B857}"/>
              </a:ext>
            </a:extLst>
          </p:cNvPr>
          <p:cNvSpPr/>
          <p:nvPr/>
        </p:nvSpPr>
        <p:spPr>
          <a:xfrm>
            <a:off x="6951391" y="3751124"/>
            <a:ext cx="2722477" cy="523220"/>
          </a:xfrm>
          <a:prstGeom prst="rect">
            <a:avLst/>
          </a:prstGeom>
        </p:spPr>
        <p:txBody>
          <a:bodyPr wrap="none">
            <a:spAutoFit/>
          </a:bodyPr>
          <a:lstStyle/>
          <a:p>
            <a:r>
              <a:rPr lang="en-US" sz="2800" dirty="0"/>
              <a:t>color : “#FF96C5"</a:t>
            </a:r>
          </a:p>
        </p:txBody>
      </p:sp>
    </p:spTree>
    <p:extLst>
      <p:ext uri="{BB962C8B-B14F-4D97-AF65-F5344CB8AC3E}">
        <p14:creationId xmlns:p14="http://schemas.microsoft.com/office/powerpoint/2010/main" val="38337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C530F-8ED8-4955-8DC8-B025463E16CF}"/>
              </a:ext>
            </a:extLst>
          </p:cNvPr>
          <p:cNvSpPr>
            <a:spLocks noGrp="1"/>
          </p:cNvSpPr>
          <p:nvPr>
            <p:ph type="title"/>
          </p:nvPr>
        </p:nvSpPr>
        <p:spPr>
          <a:xfrm>
            <a:off x="838199" y="72820"/>
            <a:ext cx="10515600" cy="1325563"/>
          </a:xfrm>
        </p:spPr>
        <p:txBody>
          <a:bodyPr/>
          <a:lstStyle/>
          <a:p>
            <a:r>
              <a:rPr lang="en-US" dirty="0" err="1"/>
              <a:t>Jobsheet</a:t>
            </a:r>
            <a:r>
              <a:rPr lang="en-US" dirty="0"/>
              <a:t> 1 : Digital Output</a:t>
            </a:r>
          </a:p>
        </p:txBody>
      </p:sp>
      <p:sp>
        <p:nvSpPr>
          <p:cNvPr id="4" name="Rectangle 3">
            <a:extLst>
              <a:ext uri="{FF2B5EF4-FFF2-40B4-BE49-F238E27FC236}">
                <a16:creationId xmlns:a16="http://schemas.microsoft.com/office/drawing/2014/main" id="{D0D01EB3-A91D-45E4-897D-4D364FA1945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8" name="Rectangle 7">
            <a:extLst>
              <a:ext uri="{FF2B5EF4-FFF2-40B4-BE49-F238E27FC236}">
                <a16:creationId xmlns:a16="http://schemas.microsoft.com/office/drawing/2014/main" id="{CFCF6E47-8A08-4D61-9D23-6354044F1322}"/>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9" name="Picture 8" descr="Jual Outseal PLC Mega V.3 - slim - Kab. Sidoarjo - Outseal | Tokopedia">
            <a:extLst>
              <a:ext uri="{FF2B5EF4-FFF2-40B4-BE49-F238E27FC236}">
                <a16:creationId xmlns:a16="http://schemas.microsoft.com/office/drawing/2014/main" id="{775590D3-2152-4A60-AFDE-5233E6DAB9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12514D5-3960-4D57-BA47-6DDB8BECDEE1}"/>
              </a:ext>
            </a:extLst>
          </p:cNvPr>
          <p:cNvCxnSpPr>
            <a:stCxn id="4" idx="3"/>
            <a:endCxn id="8"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886DFB1-E48B-4A64-B98A-D501A5A9794B}"/>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787C368-1D97-4F70-8DAB-5008D65B00A0}"/>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4" name="TextBox 13">
            <a:extLst>
              <a:ext uri="{FF2B5EF4-FFF2-40B4-BE49-F238E27FC236}">
                <a16:creationId xmlns:a16="http://schemas.microsoft.com/office/drawing/2014/main" id="{952CD88F-4D9C-48A8-A476-C267B8F5138D}"/>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5" name="TextBox 14">
            <a:extLst>
              <a:ext uri="{FF2B5EF4-FFF2-40B4-BE49-F238E27FC236}">
                <a16:creationId xmlns:a16="http://schemas.microsoft.com/office/drawing/2014/main" id="{DD5A7113-0AF3-4BA8-8545-03EC568AA111}"/>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6" name="TextBox 15">
            <a:extLst>
              <a:ext uri="{FF2B5EF4-FFF2-40B4-BE49-F238E27FC236}">
                <a16:creationId xmlns:a16="http://schemas.microsoft.com/office/drawing/2014/main" id="{9605BA3D-DF51-436E-801A-3D7324FB66AB}"/>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7" name="TextBox 16">
            <a:extLst>
              <a:ext uri="{FF2B5EF4-FFF2-40B4-BE49-F238E27FC236}">
                <a16:creationId xmlns:a16="http://schemas.microsoft.com/office/drawing/2014/main" id="{8AF5BC61-AFBF-415C-883F-7128754F97CF}"/>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21" name="Straight Arrow Connector 20">
            <a:extLst>
              <a:ext uri="{FF2B5EF4-FFF2-40B4-BE49-F238E27FC236}">
                <a16:creationId xmlns:a16="http://schemas.microsoft.com/office/drawing/2014/main" id="{B8B3192F-3903-4FA4-BB91-C3EF29013B4E}"/>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3D0D1F4-8C4C-448B-BD21-21766CB04A9D}"/>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a:t>
            </a:r>
          </a:p>
        </p:txBody>
      </p:sp>
    </p:spTree>
    <p:extLst>
      <p:ext uri="{BB962C8B-B14F-4D97-AF65-F5344CB8AC3E}">
        <p14:creationId xmlns:p14="http://schemas.microsoft.com/office/powerpoint/2010/main" val="10743506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DBBE-C4C6-4FF9-81A7-C9B5AF82A325}"/>
              </a:ext>
            </a:extLst>
          </p:cNvPr>
          <p:cNvSpPr>
            <a:spLocks noGrp="1"/>
          </p:cNvSpPr>
          <p:nvPr>
            <p:ph type="title"/>
          </p:nvPr>
        </p:nvSpPr>
        <p:spPr/>
        <p:txBody>
          <a:bodyPr/>
          <a:lstStyle/>
          <a:p>
            <a:r>
              <a:rPr lang="en-US" dirty="0"/>
              <a:t>Ladder </a:t>
            </a:r>
            <a:r>
              <a:rPr lang="en-US" dirty="0" err="1"/>
              <a:t>Outseal</a:t>
            </a:r>
            <a:endParaRPr lang="en-US" dirty="0"/>
          </a:p>
        </p:txBody>
      </p:sp>
      <p:pic>
        <p:nvPicPr>
          <p:cNvPr id="5" name="Picture 4">
            <a:extLst>
              <a:ext uri="{FF2B5EF4-FFF2-40B4-BE49-F238E27FC236}">
                <a16:creationId xmlns:a16="http://schemas.microsoft.com/office/drawing/2014/main" id="{126BB04F-F6F1-4E79-9A4A-B2B7D80BB4DC}"/>
              </a:ext>
            </a:extLst>
          </p:cNvPr>
          <p:cNvPicPr>
            <a:picLocks noChangeAspect="1"/>
          </p:cNvPicPr>
          <p:nvPr/>
        </p:nvPicPr>
        <p:blipFill>
          <a:blip r:embed="rId2"/>
          <a:stretch>
            <a:fillRect/>
          </a:stretch>
        </p:blipFill>
        <p:spPr>
          <a:xfrm>
            <a:off x="838200" y="4331868"/>
            <a:ext cx="7631237" cy="1851987"/>
          </a:xfrm>
          <a:prstGeom prst="rect">
            <a:avLst/>
          </a:prstGeom>
        </p:spPr>
      </p:pic>
      <p:sp>
        <p:nvSpPr>
          <p:cNvPr id="3" name="TextBox 2">
            <a:extLst>
              <a:ext uri="{FF2B5EF4-FFF2-40B4-BE49-F238E27FC236}">
                <a16:creationId xmlns:a16="http://schemas.microsoft.com/office/drawing/2014/main" id="{CBDA16AC-0C87-4562-B641-93FBD925A118}"/>
              </a:ext>
            </a:extLst>
          </p:cNvPr>
          <p:cNvSpPr txBox="1"/>
          <p:nvPr/>
        </p:nvSpPr>
        <p:spPr>
          <a:xfrm>
            <a:off x="838200" y="6171500"/>
            <a:ext cx="9380004" cy="369332"/>
          </a:xfrm>
          <a:prstGeom prst="rect">
            <a:avLst/>
          </a:prstGeom>
          <a:noFill/>
        </p:spPr>
        <p:txBody>
          <a:bodyPr wrap="none" rtlCol="0">
            <a:spAutoFit/>
          </a:bodyPr>
          <a:lstStyle/>
          <a:p>
            <a:r>
              <a:rPr lang="en-US" dirty="0"/>
              <a:t>B1 </a:t>
            </a:r>
            <a:r>
              <a:rPr lang="en-US" dirty="0" err="1"/>
              <a:t>mempunyai</a:t>
            </a:r>
            <a:r>
              <a:rPr lang="en-US" dirty="0"/>
              <a:t> </a:t>
            </a:r>
            <a:r>
              <a:rPr lang="en-US" dirty="0" err="1"/>
              <a:t>alamat</a:t>
            </a:r>
            <a:r>
              <a:rPr lang="en-US" dirty="0"/>
              <a:t> </a:t>
            </a:r>
            <a:r>
              <a:rPr lang="en-US" dirty="0" err="1"/>
              <a:t>modbus</a:t>
            </a:r>
            <a:r>
              <a:rPr lang="en-US" dirty="0"/>
              <a:t> 128 (coil). </a:t>
            </a:r>
            <a:r>
              <a:rPr lang="en-US" dirty="0" err="1"/>
              <a:t>jadi</a:t>
            </a:r>
            <a:r>
              <a:rPr lang="en-US" dirty="0"/>
              <a:t> B1 </a:t>
            </a:r>
            <a:r>
              <a:rPr lang="en-US" dirty="0" err="1"/>
              <a:t>mengendalikan</a:t>
            </a:r>
            <a:r>
              <a:rPr lang="en-US" dirty="0"/>
              <a:t> R1 yang </a:t>
            </a:r>
            <a:r>
              <a:rPr lang="en-US" dirty="0" err="1"/>
              <a:t>merupakan</a:t>
            </a:r>
            <a:r>
              <a:rPr lang="en-US" dirty="0"/>
              <a:t> pin output 1</a:t>
            </a:r>
          </a:p>
        </p:txBody>
      </p:sp>
      <p:pic>
        <p:nvPicPr>
          <p:cNvPr id="6" name="Picture 5">
            <a:extLst>
              <a:ext uri="{FF2B5EF4-FFF2-40B4-BE49-F238E27FC236}">
                <a16:creationId xmlns:a16="http://schemas.microsoft.com/office/drawing/2014/main" id="{C024D3D6-2DC5-406D-B098-BFF2E0E24C08}"/>
              </a:ext>
            </a:extLst>
          </p:cNvPr>
          <p:cNvPicPr>
            <a:picLocks noChangeAspect="1"/>
          </p:cNvPicPr>
          <p:nvPr/>
        </p:nvPicPr>
        <p:blipFill rotWithShape="1">
          <a:blip r:embed="rId3"/>
          <a:srcRect b="23115"/>
          <a:stretch/>
        </p:blipFill>
        <p:spPr>
          <a:xfrm>
            <a:off x="844425" y="1380892"/>
            <a:ext cx="5251575" cy="2963330"/>
          </a:xfrm>
          <a:prstGeom prst="rect">
            <a:avLst/>
          </a:prstGeom>
        </p:spPr>
      </p:pic>
    </p:spTree>
    <p:extLst>
      <p:ext uri="{BB962C8B-B14F-4D97-AF65-F5344CB8AC3E}">
        <p14:creationId xmlns:p14="http://schemas.microsoft.com/office/powerpoint/2010/main" val="1763170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79D65-A70B-4C50-9447-0EF6AEE97CE9}"/>
              </a:ext>
            </a:extLst>
          </p:cNvPr>
          <p:cNvSpPr>
            <a:spLocks noGrp="1"/>
          </p:cNvSpPr>
          <p:nvPr>
            <p:ph type="title"/>
          </p:nvPr>
        </p:nvSpPr>
        <p:spPr/>
        <p:txBody>
          <a:bodyPr/>
          <a:lstStyle/>
          <a:p>
            <a:r>
              <a:rPr lang="en-US" dirty="0"/>
              <a:t>Python</a:t>
            </a:r>
          </a:p>
        </p:txBody>
      </p:sp>
      <p:pic>
        <p:nvPicPr>
          <p:cNvPr id="5" name="Picture 4">
            <a:extLst>
              <a:ext uri="{FF2B5EF4-FFF2-40B4-BE49-F238E27FC236}">
                <a16:creationId xmlns:a16="http://schemas.microsoft.com/office/drawing/2014/main" id="{3501DD43-193C-4AF8-B28E-0E7BE1B0C832}"/>
              </a:ext>
            </a:extLst>
          </p:cNvPr>
          <p:cNvPicPr>
            <a:picLocks noChangeAspect="1"/>
          </p:cNvPicPr>
          <p:nvPr/>
        </p:nvPicPr>
        <p:blipFill>
          <a:blip r:embed="rId2"/>
          <a:stretch>
            <a:fillRect/>
          </a:stretch>
        </p:blipFill>
        <p:spPr>
          <a:xfrm>
            <a:off x="838200" y="4192268"/>
            <a:ext cx="8819369" cy="2432688"/>
          </a:xfrm>
          <a:prstGeom prst="rect">
            <a:avLst/>
          </a:prstGeom>
        </p:spPr>
      </p:pic>
      <p:pic>
        <p:nvPicPr>
          <p:cNvPr id="7" name="Picture 6">
            <a:extLst>
              <a:ext uri="{FF2B5EF4-FFF2-40B4-BE49-F238E27FC236}">
                <a16:creationId xmlns:a16="http://schemas.microsoft.com/office/drawing/2014/main" id="{642AB19B-887B-4368-BC2F-8F474D474A5D}"/>
              </a:ext>
            </a:extLst>
          </p:cNvPr>
          <p:cNvPicPr>
            <a:picLocks noChangeAspect="1"/>
          </p:cNvPicPr>
          <p:nvPr/>
        </p:nvPicPr>
        <p:blipFill>
          <a:blip r:embed="rId3"/>
          <a:stretch>
            <a:fillRect/>
          </a:stretch>
        </p:blipFill>
        <p:spPr>
          <a:xfrm>
            <a:off x="838200" y="1434600"/>
            <a:ext cx="5127885" cy="2462264"/>
          </a:xfrm>
          <a:prstGeom prst="rect">
            <a:avLst/>
          </a:prstGeom>
        </p:spPr>
      </p:pic>
    </p:spTree>
    <p:extLst>
      <p:ext uri="{BB962C8B-B14F-4D97-AF65-F5344CB8AC3E}">
        <p14:creationId xmlns:p14="http://schemas.microsoft.com/office/powerpoint/2010/main" val="28045347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1820778" y="1578562"/>
            <a:ext cx="4892843" cy="5279438"/>
          </a:xfrm>
          <a:prstGeom prst="rect">
            <a:avLst/>
          </a:prstGeom>
        </p:spPr>
      </p:pic>
      <p:sp>
        <p:nvSpPr>
          <p:cNvPr id="8" name="Rectangle 7">
            <a:extLst>
              <a:ext uri="{FF2B5EF4-FFF2-40B4-BE49-F238E27FC236}">
                <a16:creationId xmlns:a16="http://schemas.microsoft.com/office/drawing/2014/main" id="{8B432B8C-4689-43EE-B6AA-9B74B1B430E0}"/>
              </a:ext>
            </a:extLst>
          </p:cNvPr>
          <p:cNvSpPr/>
          <p:nvPr/>
        </p:nvSpPr>
        <p:spPr>
          <a:xfrm>
            <a:off x="4706911" y="127952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Rectangle 8">
            <a:extLst>
              <a:ext uri="{FF2B5EF4-FFF2-40B4-BE49-F238E27FC236}">
                <a16:creationId xmlns:a16="http://schemas.microsoft.com/office/drawing/2014/main" id="{8193D8D7-3314-4156-84C5-373893AB348A}"/>
              </a:ext>
            </a:extLst>
          </p:cNvPr>
          <p:cNvSpPr/>
          <p:nvPr/>
        </p:nvSpPr>
        <p:spPr>
          <a:xfrm>
            <a:off x="2445895" y="325447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Rectangle 9">
            <a:extLst>
              <a:ext uri="{FF2B5EF4-FFF2-40B4-BE49-F238E27FC236}">
                <a16:creationId xmlns:a16="http://schemas.microsoft.com/office/drawing/2014/main" id="{05FD0A74-922C-47F0-B4C9-02686647C5C0}"/>
              </a:ext>
            </a:extLst>
          </p:cNvPr>
          <p:cNvSpPr/>
          <p:nvPr/>
        </p:nvSpPr>
        <p:spPr>
          <a:xfrm>
            <a:off x="3467724" y="412459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1" name="Rectangle 10">
            <a:extLst>
              <a:ext uri="{FF2B5EF4-FFF2-40B4-BE49-F238E27FC236}">
                <a16:creationId xmlns:a16="http://schemas.microsoft.com/office/drawing/2014/main" id="{99C00DDF-4E6F-4628-9770-5A80B10F814B}"/>
              </a:ext>
            </a:extLst>
          </p:cNvPr>
          <p:cNvSpPr/>
          <p:nvPr/>
        </p:nvSpPr>
        <p:spPr>
          <a:xfrm>
            <a:off x="2445895" y="4786416"/>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3" name="TextBox 12">
            <a:extLst>
              <a:ext uri="{FF2B5EF4-FFF2-40B4-BE49-F238E27FC236}">
                <a16:creationId xmlns:a16="http://schemas.microsoft.com/office/drawing/2014/main" id="{9D9FDD8C-291A-4624-89AD-0F56EE401808}"/>
              </a:ext>
            </a:extLst>
          </p:cNvPr>
          <p:cNvSpPr txBox="1"/>
          <p:nvPr/>
        </p:nvSpPr>
        <p:spPr>
          <a:xfrm>
            <a:off x="7210269" y="1819171"/>
            <a:ext cx="4002374" cy="1200329"/>
          </a:xfrm>
          <a:prstGeom prst="rect">
            <a:avLst/>
          </a:prstGeom>
          <a:noFill/>
        </p:spPr>
        <p:txBody>
          <a:bodyPr wrap="square" rtlCol="0">
            <a:spAutoFit/>
          </a:bodyPr>
          <a:lstStyle/>
          <a:p>
            <a:pPr marL="342900" indent="-342900">
              <a:buAutoNum type="arabicPeriod"/>
            </a:pPr>
            <a:r>
              <a:rPr lang="en-US" dirty="0"/>
              <a:t>Window</a:t>
            </a:r>
          </a:p>
          <a:p>
            <a:pPr marL="342900" indent="-342900">
              <a:buAutoNum type="arabicPeriod"/>
            </a:pPr>
            <a:r>
              <a:rPr lang="en-US" dirty="0"/>
              <a:t>Button</a:t>
            </a:r>
          </a:p>
          <a:p>
            <a:pPr marL="342900" indent="-342900">
              <a:buAutoNum type="arabicPeriod"/>
            </a:pPr>
            <a:r>
              <a:rPr lang="en-US" dirty="0"/>
              <a:t>Rectangle </a:t>
            </a:r>
            <a:r>
              <a:rPr lang="en-US" dirty="0" err="1"/>
              <a:t>untuk</a:t>
            </a:r>
            <a:r>
              <a:rPr lang="en-US" dirty="0"/>
              <a:t> </a:t>
            </a:r>
            <a:r>
              <a:rPr lang="en-US" dirty="0" err="1"/>
              <a:t>warna</a:t>
            </a:r>
            <a:r>
              <a:rPr lang="en-US" dirty="0"/>
              <a:t> button</a:t>
            </a:r>
          </a:p>
          <a:p>
            <a:pPr marL="342900" indent="-342900">
              <a:buAutoNum type="arabicPeriod"/>
            </a:pPr>
            <a:r>
              <a:rPr lang="en-US" dirty="0"/>
              <a:t>Text </a:t>
            </a:r>
          </a:p>
        </p:txBody>
      </p:sp>
    </p:spTree>
    <p:extLst>
      <p:ext uri="{BB962C8B-B14F-4D97-AF65-F5344CB8AC3E}">
        <p14:creationId xmlns:p14="http://schemas.microsoft.com/office/powerpoint/2010/main" val="3888648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CC3C9-777C-4AD9-9EFF-3BF4EC2102B6}"/>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D229C9E6-A6C6-411A-8939-43A749DEBC0E}"/>
              </a:ext>
            </a:extLst>
          </p:cNvPr>
          <p:cNvPicPr>
            <a:picLocks noChangeAspect="1"/>
          </p:cNvPicPr>
          <p:nvPr/>
        </p:nvPicPr>
        <p:blipFill>
          <a:blip r:embed="rId2"/>
          <a:stretch>
            <a:fillRect/>
          </a:stretch>
        </p:blipFill>
        <p:spPr>
          <a:xfrm>
            <a:off x="838200" y="1346979"/>
            <a:ext cx="4466678" cy="4819601"/>
          </a:xfrm>
          <a:prstGeom prst="rect">
            <a:avLst/>
          </a:prstGeom>
        </p:spPr>
      </p:pic>
      <p:pic>
        <p:nvPicPr>
          <p:cNvPr id="7" name="Picture 6">
            <a:extLst>
              <a:ext uri="{FF2B5EF4-FFF2-40B4-BE49-F238E27FC236}">
                <a16:creationId xmlns:a16="http://schemas.microsoft.com/office/drawing/2014/main" id="{61A16B46-0465-4D16-9325-6375B1442D31}"/>
              </a:ext>
            </a:extLst>
          </p:cNvPr>
          <p:cNvPicPr>
            <a:picLocks noChangeAspect="1"/>
          </p:cNvPicPr>
          <p:nvPr/>
        </p:nvPicPr>
        <p:blipFill>
          <a:blip r:embed="rId3"/>
          <a:stretch>
            <a:fillRect/>
          </a:stretch>
        </p:blipFill>
        <p:spPr>
          <a:xfrm>
            <a:off x="6325850" y="1348714"/>
            <a:ext cx="4466678" cy="4817866"/>
          </a:xfrm>
          <a:prstGeom prst="rect">
            <a:avLst/>
          </a:prstGeom>
        </p:spPr>
      </p:pic>
      <p:sp>
        <p:nvSpPr>
          <p:cNvPr id="3" name="TextBox 2">
            <a:extLst>
              <a:ext uri="{FF2B5EF4-FFF2-40B4-BE49-F238E27FC236}">
                <a16:creationId xmlns:a16="http://schemas.microsoft.com/office/drawing/2014/main" id="{8E409E6C-E2BC-4683-97DA-32081DB32B55}"/>
              </a:ext>
            </a:extLst>
          </p:cNvPr>
          <p:cNvSpPr txBox="1"/>
          <p:nvPr/>
        </p:nvSpPr>
        <p:spPr>
          <a:xfrm>
            <a:off x="1079292" y="6430780"/>
            <a:ext cx="1278555" cy="369332"/>
          </a:xfrm>
          <a:prstGeom prst="rect">
            <a:avLst/>
          </a:prstGeom>
          <a:noFill/>
        </p:spPr>
        <p:txBody>
          <a:bodyPr wrap="none" rtlCol="0">
            <a:spAutoFit/>
          </a:bodyPr>
          <a:lstStyle/>
          <a:p>
            <a:r>
              <a:rPr lang="en-US" dirty="0" err="1"/>
              <a:t>Kondisi</a:t>
            </a:r>
            <a:r>
              <a:rPr lang="en-US" dirty="0"/>
              <a:t> OFF</a:t>
            </a:r>
          </a:p>
        </p:txBody>
      </p:sp>
      <p:sp>
        <p:nvSpPr>
          <p:cNvPr id="6" name="TextBox 5">
            <a:extLst>
              <a:ext uri="{FF2B5EF4-FFF2-40B4-BE49-F238E27FC236}">
                <a16:creationId xmlns:a16="http://schemas.microsoft.com/office/drawing/2014/main" id="{1AE1946C-876B-4E56-B46A-4802FBAE50B6}"/>
              </a:ext>
            </a:extLst>
          </p:cNvPr>
          <p:cNvSpPr txBox="1"/>
          <p:nvPr/>
        </p:nvSpPr>
        <p:spPr>
          <a:xfrm>
            <a:off x="6325850" y="6418288"/>
            <a:ext cx="1216039" cy="369332"/>
          </a:xfrm>
          <a:prstGeom prst="rect">
            <a:avLst/>
          </a:prstGeom>
          <a:noFill/>
        </p:spPr>
        <p:txBody>
          <a:bodyPr wrap="none" rtlCol="0">
            <a:spAutoFit/>
          </a:bodyPr>
          <a:lstStyle/>
          <a:p>
            <a:r>
              <a:rPr lang="en-US" dirty="0" err="1"/>
              <a:t>Kondisi</a:t>
            </a:r>
            <a:r>
              <a:rPr lang="en-US" dirty="0"/>
              <a:t> ON</a:t>
            </a:r>
          </a:p>
        </p:txBody>
      </p:sp>
    </p:spTree>
    <p:extLst>
      <p:ext uri="{BB962C8B-B14F-4D97-AF65-F5344CB8AC3E}">
        <p14:creationId xmlns:p14="http://schemas.microsoft.com/office/powerpoint/2010/main" val="26358911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8F173-1402-4E1B-8952-241CBA95DA35}"/>
              </a:ext>
            </a:extLst>
          </p:cNvPr>
          <p:cNvSpPr>
            <a:spLocks noGrp="1"/>
          </p:cNvSpPr>
          <p:nvPr>
            <p:ph type="title"/>
          </p:nvPr>
        </p:nvSpPr>
        <p:spPr/>
        <p:txBody>
          <a:bodyPr/>
          <a:lstStyle/>
          <a:p>
            <a:r>
              <a:rPr lang="en-US" dirty="0"/>
              <a:t>QML</a:t>
            </a:r>
          </a:p>
        </p:txBody>
      </p:sp>
      <p:sp>
        <p:nvSpPr>
          <p:cNvPr id="5" name="TextBox 4">
            <a:extLst>
              <a:ext uri="{FF2B5EF4-FFF2-40B4-BE49-F238E27FC236}">
                <a16:creationId xmlns:a16="http://schemas.microsoft.com/office/drawing/2014/main" id="{6ACED7AA-E91A-4338-AF28-1DCCCB863163}"/>
              </a:ext>
            </a:extLst>
          </p:cNvPr>
          <p:cNvSpPr txBox="1"/>
          <p:nvPr/>
        </p:nvSpPr>
        <p:spPr>
          <a:xfrm>
            <a:off x="168639" y="1825625"/>
            <a:ext cx="6093500" cy="4524315"/>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(button1.checked == true){</a:t>
            </a:r>
          </a:p>
          <a:p>
            <a:r>
              <a:rPr lang="en-US" dirty="0"/>
              <a:t>			button1_color.color = "#F2055C"</a:t>
            </a:r>
          </a:p>
          <a:p>
            <a:r>
              <a:rPr lang="en-US" dirty="0"/>
              <a:t>			backend.button1("1")</a:t>
            </a:r>
          </a:p>
          <a:p>
            <a:r>
              <a:rPr lang="en-US" dirty="0"/>
              <a:t>		}</a:t>
            </a:r>
          </a:p>
          <a:p>
            <a:r>
              <a:rPr lang="en-US" dirty="0"/>
              <a:t>		if (button1.checked == false){</a:t>
            </a:r>
          </a:p>
          <a:p>
            <a:r>
              <a:rPr lang="en-US" dirty="0"/>
              <a:t>			button1_color.color = "#340040"</a:t>
            </a:r>
          </a:p>
          <a:p>
            <a:r>
              <a:rPr lang="en-US" dirty="0"/>
              <a:t>			backend.button1("0")</a:t>
            </a:r>
          </a:p>
          <a:p>
            <a:r>
              <a:rPr lang="en-US" dirty="0"/>
              <a:t>		}</a:t>
            </a:r>
          </a:p>
          <a:p>
            <a:r>
              <a:rPr lang="en-US" dirty="0"/>
              <a:t>		}	</a:t>
            </a:r>
          </a:p>
          <a:p>
            <a:r>
              <a:rPr lang="en-US" dirty="0"/>
              <a:t>	}</a:t>
            </a:r>
          </a:p>
        </p:txBody>
      </p:sp>
      <p:sp>
        <p:nvSpPr>
          <p:cNvPr id="7" name="Content Placeholder 6">
            <a:extLst>
              <a:ext uri="{FF2B5EF4-FFF2-40B4-BE49-F238E27FC236}">
                <a16:creationId xmlns:a16="http://schemas.microsoft.com/office/drawing/2014/main" id="{214AEBE6-60C1-47B1-A6CC-668C2DB8C800}"/>
              </a:ext>
            </a:extLst>
          </p:cNvPr>
          <p:cNvSpPr>
            <a:spLocks noGrp="1"/>
          </p:cNvSpPr>
          <p:nvPr>
            <p:ph idx="1"/>
          </p:nvPr>
        </p:nvSpPr>
        <p:spPr>
          <a:xfrm>
            <a:off x="7674964" y="1825625"/>
            <a:ext cx="3678836" cy="4351338"/>
          </a:xfrm>
        </p:spPr>
        <p:txBody>
          <a:bodyPr/>
          <a:lstStyle/>
          <a:p>
            <a:pPr marL="0" indent="0">
              <a:buNone/>
            </a:pPr>
            <a:r>
              <a:rPr lang="en-US" dirty="0" err="1"/>
              <a:t>Fungsinya</a:t>
            </a:r>
            <a:r>
              <a:rPr lang="en-US" dirty="0"/>
              <a:t> </a:t>
            </a:r>
            <a:r>
              <a:rPr lang="en-US" dirty="0" err="1"/>
              <a:t>untuk</a:t>
            </a:r>
            <a:r>
              <a:rPr lang="en-US" dirty="0"/>
              <a:t> </a:t>
            </a:r>
            <a:r>
              <a:rPr lang="en-US" dirty="0" err="1"/>
              <a:t>mengirim</a:t>
            </a:r>
            <a:r>
              <a:rPr lang="en-US" dirty="0"/>
              <a:t> data </a:t>
            </a:r>
            <a:r>
              <a:rPr lang="en-US" dirty="0" err="1"/>
              <a:t>ke</a:t>
            </a:r>
            <a:r>
              <a:rPr lang="en-US" dirty="0"/>
              <a:t> python dan </a:t>
            </a:r>
            <a:r>
              <a:rPr lang="en-US" dirty="0" err="1"/>
              <a:t>mengubah</a:t>
            </a:r>
            <a:r>
              <a:rPr lang="en-US" dirty="0"/>
              <a:t> </a:t>
            </a:r>
            <a:r>
              <a:rPr lang="en-US" dirty="0" err="1"/>
              <a:t>warna</a:t>
            </a:r>
            <a:r>
              <a:rPr lang="en-US" dirty="0"/>
              <a:t> pada </a:t>
            </a:r>
            <a:r>
              <a:rPr lang="en-US" dirty="0" err="1"/>
              <a:t>tombol</a:t>
            </a:r>
            <a:r>
              <a:rPr lang="en-US" dirty="0"/>
              <a:t> </a:t>
            </a:r>
          </a:p>
        </p:txBody>
      </p:sp>
    </p:spTree>
    <p:extLst>
      <p:ext uri="{BB962C8B-B14F-4D97-AF65-F5344CB8AC3E}">
        <p14:creationId xmlns:p14="http://schemas.microsoft.com/office/powerpoint/2010/main" val="3603901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A1293-1E5D-482C-8EF6-52A114D7FD39}"/>
              </a:ext>
            </a:extLst>
          </p:cNvPr>
          <p:cNvSpPr>
            <a:spLocks noGrp="1"/>
          </p:cNvSpPr>
          <p:nvPr>
            <p:ph type="title"/>
          </p:nvPr>
        </p:nvSpPr>
        <p:spPr/>
        <p:txBody>
          <a:bodyPr/>
          <a:lstStyle/>
          <a:p>
            <a:r>
              <a:rPr lang="en-US" b="1" i="0" dirty="0" err="1">
                <a:solidFill>
                  <a:srgbClr val="4CAF50"/>
                </a:solidFill>
                <a:effectLst/>
                <a:latin typeface="Roboto" panose="020B0604020202020204" pitchFamily="2" charset="0"/>
              </a:rPr>
              <a:t>Kenapa</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memilih</a:t>
            </a:r>
            <a:r>
              <a:rPr lang="en-US" b="1" i="0" dirty="0">
                <a:solidFill>
                  <a:srgbClr val="4CAF50"/>
                </a:solidFill>
                <a:effectLst/>
                <a:latin typeface="Roboto" panose="020B0604020202020204" pitchFamily="2" charset="0"/>
              </a:rPr>
              <a:t> </a:t>
            </a:r>
            <a:r>
              <a:rPr lang="en-US" b="1" i="0" dirty="0" err="1">
                <a:solidFill>
                  <a:srgbClr val="4CAF50"/>
                </a:solidFill>
                <a:effectLst/>
                <a:latin typeface="Roboto" panose="020B0604020202020204" pitchFamily="2" charset="0"/>
              </a:rPr>
              <a:t>outseal</a:t>
            </a:r>
            <a:r>
              <a:rPr lang="en-US" b="1" i="0" dirty="0">
                <a:solidFill>
                  <a:srgbClr val="4CAF50"/>
                </a:solidFill>
                <a:effectLst/>
                <a:latin typeface="Roboto" panose="020B0604020202020204" pitchFamily="2" charset="0"/>
              </a:rPr>
              <a:t> PLC</a:t>
            </a:r>
            <a:br>
              <a:rPr lang="en-US" b="0" i="0" dirty="0">
                <a:solidFill>
                  <a:srgbClr val="4CAF50"/>
                </a:solidFill>
                <a:effectLst/>
                <a:latin typeface="Roboto" panose="020B0604020202020204" pitchFamily="2" charset="0"/>
              </a:rPr>
            </a:br>
            <a:endParaRPr lang="en-US" dirty="0"/>
          </a:p>
        </p:txBody>
      </p:sp>
      <p:sp>
        <p:nvSpPr>
          <p:cNvPr id="3" name="Content Placeholder 2">
            <a:extLst>
              <a:ext uri="{FF2B5EF4-FFF2-40B4-BE49-F238E27FC236}">
                <a16:creationId xmlns:a16="http://schemas.microsoft.com/office/drawing/2014/main" id="{DF60A9B0-DB6A-4C8B-9787-50E9DA5D3E81}"/>
              </a:ext>
            </a:extLst>
          </p:cNvPr>
          <p:cNvSpPr>
            <a:spLocks noGrp="1"/>
          </p:cNvSpPr>
          <p:nvPr>
            <p:ph idx="1"/>
          </p:nvPr>
        </p:nvSpPr>
        <p:spPr>
          <a:xfrm>
            <a:off x="823210" y="1825625"/>
            <a:ext cx="10515600" cy="4351338"/>
          </a:xfrm>
        </p:spPr>
        <p:txBody>
          <a:bodyPr>
            <a:normAutofit fontScale="62500" lnSpcReduction="20000"/>
          </a:bodyPr>
          <a:lstStyle/>
          <a:p>
            <a:pPr marL="0" indent="0" algn="l">
              <a:buNone/>
            </a:pPr>
            <a:r>
              <a:rPr lang="en-US" b="0" i="0" dirty="0" err="1">
                <a:solidFill>
                  <a:srgbClr val="000000"/>
                </a:solidFill>
                <a:effectLst/>
                <a:latin typeface="Roboto" panose="020B0604020202020204" pitchFamily="2" charset="0"/>
              </a:rPr>
              <a:t>Berikut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adalah</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alasan</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kenapa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anda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harus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mencoba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outseal</a:t>
            </a:r>
            <a:r>
              <a:rPr lang="en-US" b="0" i="0" dirty="0">
                <a:solidFill>
                  <a:srgbClr val="000000"/>
                </a:solidFill>
                <a:effectLst/>
                <a:latin typeface="Roboto" panose="020B0604020202020204" pitchFamily="2" charset="0"/>
              </a:rPr>
              <a:t> PLC</a:t>
            </a:r>
          </a:p>
          <a:p>
            <a:pPr marL="0" indent="0" algn="l">
              <a:buNone/>
            </a:pPr>
            <a:r>
              <a:rPr lang="en-US" b="0" i="0" dirty="0">
                <a:solidFill>
                  <a:srgbClr val="000000"/>
                </a:solidFill>
                <a:effectLst/>
                <a:latin typeface="Roboto" panose="020B0604020202020204" pitchFamily="2" charset="0"/>
              </a:rPr>
              <a:t>1. Open hardware</a:t>
            </a:r>
          </a:p>
          <a:p>
            <a:pPr marL="0" indent="0" algn="l">
              <a:buNone/>
            </a:pPr>
            <a:r>
              <a:rPr lang="en-US" b="0" i="0" dirty="0">
                <a:solidFill>
                  <a:srgbClr val="000000"/>
                </a:solidFill>
                <a:effectLst/>
                <a:latin typeface="Roboto" panose="020B0604020202020204" pitchFamily="2" charset="0"/>
              </a:rPr>
              <a:t>2. DIY / </a:t>
            </a:r>
            <a:r>
              <a:rPr lang="en-US" b="0" i="0" dirty="0" err="1">
                <a:solidFill>
                  <a:srgbClr val="000000"/>
                </a:solidFill>
                <a:effectLst/>
                <a:latin typeface="Roboto" panose="020B0604020202020204" pitchFamily="2" charset="0"/>
              </a:rPr>
              <a:t>bisa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dirakit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sendiri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dirumah</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3. Harga </a:t>
            </a:r>
            <a:r>
              <a:rPr lang="en-US" b="0" i="0" dirty="0" err="1">
                <a:solidFill>
                  <a:srgbClr val="000000"/>
                </a:solidFill>
                <a:effectLst/>
                <a:latin typeface="Roboto" panose="020B0604020202020204" pitchFamily="2" charset="0"/>
              </a:rPr>
              <a:t>terjangkau</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4. </a:t>
            </a:r>
            <a:r>
              <a:rPr lang="en-US" b="0" i="0" dirty="0" err="1">
                <a:solidFill>
                  <a:srgbClr val="000000"/>
                </a:solidFill>
                <a:effectLst/>
                <a:latin typeface="Roboto" panose="020B0604020202020204" pitchFamily="2" charset="0"/>
              </a:rPr>
              <a:t>Kualitas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profesional</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mengikuti</a:t>
            </a:r>
            <a:r>
              <a:rPr lang="en-US" b="0" i="0" dirty="0">
                <a:solidFill>
                  <a:srgbClr val="000000"/>
                </a:solidFill>
                <a:effectLst/>
                <a:latin typeface="Roboto" panose="020B0604020202020204" pitchFamily="2" charset="0"/>
              </a:rPr>
              <a:t> standard International IEC 61131-2)</a:t>
            </a:r>
          </a:p>
          <a:p>
            <a:pPr marL="0" indent="0" algn="l">
              <a:buNone/>
            </a:pPr>
            <a:r>
              <a:rPr lang="en-US" b="0" i="0" dirty="0">
                <a:solidFill>
                  <a:srgbClr val="000000"/>
                </a:solidFill>
                <a:effectLst/>
                <a:latin typeface="Roboto" panose="020B0604020202020204" pitchFamily="2" charset="0"/>
              </a:rPr>
              <a:t>5. </a:t>
            </a:r>
            <a:r>
              <a:rPr lang="en-US" b="0" i="0" dirty="0" err="1">
                <a:solidFill>
                  <a:srgbClr val="000000"/>
                </a:solidFill>
                <a:effectLst/>
                <a:latin typeface="Roboto" panose="020B0604020202020204" pitchFamily="2" charset="0"/>
              </a:rPr>
              <a:t>Karya</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anak</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bangsa</a:t>
            </a:r>
            <a:endParaRPr lang="en-US" b="0"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6. Software gratis</a:t>
            </a:r>
          </a:p>
          <a:p>
            <a:pPr marL="0" indent="0" algn="l">
              <a:buNone/>
            </a:pPr>
            <a:r>
              <a:rPr lang="en-US" b="0" i="0" dirty="0">
                <a:solidFill>
                  <a:srgbClr val="000000"/>
                </a:solidFill>
                <a:effectLst/>
                <a:latin typeface="Roboto" panose="020B0604020202020204" pitchFamily="2" charset="0"/>
              </a:rPr>
              <a:t>7.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secara</a:t>
            </a:r>
            <a:r>
              <a:rPr lang="en-US" b="0" i="0" dirty="0">
                <a:solidFill>
                  <a:srgbClr val="000000"/>
                </a:solidFill>
                <a:effectLst/>
                <a:latin typeface="Roboto" panose="020B0604020202020204" pitchFamily="2" charset="0"/>
              </a:rPr>
              <a:t> visual (ladder diagram)</a:t>
            </a:r>
          </a:p>
          <a:p>
            <a:pPr marL="0" indent="0" algn="l">
              <a:buNone/>
            </a:pPr>
            <a:r>
              <a:rPr lang="en-US" sz="3200" b="1" i="0" dirty="0">
                <a:solidFill>
                  <a:srgbClr val="000000"/>
                </a:solidFill>
                <a:effectLst/>
                <a:latin typeface="Roboto" panose="020B0604020202020204" pitchFamily="2" charset="0"/>
              </a:rPr>
              <a:t>8. Support </a:t>
            </a:r>
            <a:r>
              <a:rPr lang="en-US" sz="3200" b="1" i="0" dirty="0">
                <a:solidFill>
                  <a:srgbClr val="0000FF"/>
                </a:solidFill>
                <a:effectLst/>
                <a:latin typeface="Roboto" panose="020B0604020202020204" pitchFamily="2" charset="0"/>
              </a:rPr>
              <a:t>MODBUS RTU</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untuk</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komunikasi</a:t>
            </a:r>
            <a:r>
              <a:rPr lang="en-US" sz="3200" b="1" i="0" dirty="0">
                <a:solidFill>
                  <a:srgbClr val="000000"/>
                </a:solidFill>
                <a:effectLst/>
                <a:latin typeface="Roboto" panose="020B0604020202020204" pitchFamily="2" charset="0"/>
              </a:rPr>
              <a:t> </a:t>
            </a:r>
            <a:r>
              <a:rPr lang="en-US" sz="3200" b="1" i="0" dirty="0" err="1">
                <a:solidFill>
                  <a:srgbClr val="000000"/>
                </a:solidFill>
                <a:effectLst/>
                <a:latin typeface="Roboto" panose="020B0604020202020204" pitchFamily="2" charset="0"/>
              </a:rPr>
              <a:t>dengan</a:t>
            </a:r>
            <a:r>
              <a:rPr lang="en-US" sz="3200" b="1" i="0" dirty="0">
                <a:solidFill>
                  <a:srgbClr val="000000"/>
                </a:solidFill>
                <a:effectLst/>
                <a:latin typeface="Roboto" panose="020B0604020202020204" pitchFamily="2" charset="0"/>
              </a:rPr>
              <a:t> </a:t>
            </a:r>
            <a:r>
              <a:rPr lang="en-US" sz="3200" b="1" i="0" dirty="0">
                <a:solidFill>
                  <a:srgbClr val="0000FF"/>
                </a:solidFill>
                <a:effectLst/>
                <a:latin typeface="Roboto" panose="020B0604020202020204" pitchFamily="2" charset="0"/>
              </a:rPr>
              <a:t>HMI/SCADA</a:t>
            </a:r>
            <a:endParaRPr lang="en-US" sz="3200" b="1" i="0" dirty="0">
              <a:solidFill>
                <a:srgbClr val="000000"/>
              </a:solidFill>
              <a:effectLst/>
              <a:latin typeface="Roboto" panose="020B0604020202020204" pitchFamily="2" charset="0"/>
            </a:endParaRPr>
          </a:p>
          <a:p>
            <a:pPr marL="0" indent="0" algn="l">
              <a:buNone/>
            </a:pPr>
            <a:r>
              <a:rPr lang="en-US" b="0" i="0" dirty="0">
                <a:solidFill>
                  <a:srgbClr val="000000"/>
                </a:solidFill>
                <a:effectLst/>
                <a:latin typeface="Roboto" panose="020B0604020202020204" pitchFamily="2" charset="0"/>
              </a:rPr>
              <a:t>9. </a:t>
            </a:r>
            <a:r>
              <a:rPr lang="en-US" b="0" i="0" dirty="0" err="1">
                <a:solidFill>
                  <a:srgbClr val="000000"/>
                </a:solidFill>
                <a:effectLst/>
                <a:latin typeface="Roboto" panose="020B0604020202020204" pitchFamily="2" charset="0"/>
              </a:rPr>
              <a:t>Mudah</a:t>
            </a:r>
            <a:r>
              <a:rPr lang="en-US" b="0" i="0" dirty="0">
                <a:solidFill>
                  <a:srgbClr val="000000"/>
                </a:solidFill>
                <a:effectLst/>
                <a:latin typeface="Roboto" panose="020B0604020202020204" pitchFamily="2" charset="0"/>
              </a:rPr>
              <a:t> dan </a:t>
            </a:r>
            <a:r>
              <a:rPr lang="en-US" b="0" i="0" dirty="0" err="1">
                <a:solidFill>
                  <a:srgbClr val="000000"/>
                </a:solidFill>
                <a:effectLst/>
                <a:latin typeface="Roboto" panose="020B0604020202020204" pitchFamily="2" charset="0"/>
              </a:rPr>
              <a:t>berbahasa</a:t>
            </a:r>
            <a:r>
              <a:rPr lang="en-US" b="0" i="0" dirty="0">
                <a:solidFill>
                  <a:srgbClr val="000000"/>
                </a:solidFill>
                <a:effectLst/>
                <a:latin typeface="Roboto" panose="020B0604020202020204" pitchFamily="2" charset="0"/>
              </a:rPr>
              <a:t> Indonesia</a:t>
            </a:r>
          </a:p>
          <a:p>
            <a:pPr marL="0" indent="0" algn="l">
              <a:buNone/>
            </a:pPr>
            <a:r>
              <a:rPr lang="en-US" b="0" i="0" dirty="0">
                <a:solidFill>
                  <a:srgbClr val="000000"/>
                </a:solidFill>
                <a:effectLst/>
                <a:latin typeface="Roboto" panose="020B0604020202020204" pitchFamily="2" charset="0"/>
              </a:rPr>
              <a:t>10.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simulasi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tanpa</a:t>
            </a:r>
            <a:r>
              <a:rPr lang="en-US" b="0" i="0" dirty="0">
                <a:solidFill>
                  <a:srgbClr val="000000"/>
                </a:solidFill>
                <a:effectLst/>
                <a:latin typeface="Roboto" panose="020B0604020202020204" pitchFamily="2" charset="0"/>
              </a:rPr>
              <a:t> hardware</a:t>
            </a:r>
          </a:p>
          <a:p>
            <a:pPr marL="0" indent="0" algn="l">
              <a:buNone/>
            </a:pPr>
            <a:r>
              <a:rPr lang="en-US" b="0" i="0" dirty="0">
                <a:solidFill>
                  <a:srgbClr val="000000"/>
                </a:solidFill>
                <a:effectLst/>
                <a:latin typeface="Roboto" panose="020B0604020202020204" pitchFamily="2" charset="0"/>
              </a:rPr>
              <a:t>11. </a:t>
            </a:r>
            <a:r>
              <a:rPr lang="en-US" b="0" i="0" dirty="0" err="1">
                <a:solidFill>
                  <a:srgbClr val="000000"/>
                </a:solidFill>
                <a:effectLst/>
                <a:latin typeface="Roboto" panose="020B0604020202020204" pitchFamily="2" charset="0"/>
              </a:rPr>
              <a:t>Terdapat</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fasilitas</a:t>
            </a:r>
            <a:r>
              <a:rPr lang="en-US" b="0" i="0" dirty="0">
                <a:solidFill>
                  <a:srgbClr val="000000"/>
                </a:solidFill>
                <a:effectLst/>
                <a:latin typeface="Roboto" panose="020B0604020202020204" pitchFamily="2" charset="0"/>
              </a:rPr>
              <a:t> online mode</a:t>
            </a:r>
          </a:p>
          <a:p>
            <a:pPr marL="0" indent="0" algn="l">
              <a:buNone/>
            </a:pPr>
            <a:r>
              <a:rPr lang="en-US" b="0" i="0" dirty="0">
                <a:solidFill>
                  <a:srgbClr val="000000"/>
                </a:solidFill>
                <a:effectLst/>
                <a:latin typeface="Roboto" panose="020B0604020202020204" pitchFamily="2" charset="0"/>
              </a:rPr>
              <a:t>12. </a:t>
            </a:r>
            <a:r>
              <a:rPr lang="en-US" b="0" i="0" dirty="0" err="1">
                <a:solidFill>
                  <a:srgbClr val="000000"/>
                </a:solidFill>
                <a:effectLst/>
                <a:latin typeface="Roboto" panose="020B0604020202020204" pitchFamily="2" charset="0"/>
              </a:rPr>
              <a:t>Diprogram</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pakai</a:t>
            </a:r>
            <a:r>
              <a:rPr lang="en-US" b="0" i="0" dirty="0">
                <a:solidFill>
                  <a:srgbClr val="000000"/>
                </a:solidFill>
                <a:effectLst/>
                <a:latin typeface="Roboto" panose="020B0604020202020204" pitchFamily="2" charset="0"/>
              </a:rPr>
              <a:t> </a:t>
            </a:r>
            <a:r>
              <a:rPr lang="en-US" b="0" i="0" dirty="0" err="1">
                <a:solidFill>
                  <a:srgbClr val="000000"/>
                </a:solidFill>
                <a:effectLst/>
                <a:latin typeface="Roboto" panose="020B0604020202020204" pitchFamily="2" charset="0"/>
              </a:rPr>
              <a:t>kabel</a:t>
            </a:r>
            <a:r>
              <a:rPr lang="en-US" b="0" i="0" dirty="0">
                <a:solidFill>
                  <a:srgbClr val="000000"/>
                </a:solidFill>
                <a:effectLst/>
                <a:latin typeface="Roboto" panose="020B0604020202020204" pitchFamily="2" charset="0"/>
              </a:rPr>
              <a:t> USB</a:t>
            </a:r>
          </a:p>
          <a:p>
            <a:pPr marL="0" indent="0">
              <a:buNone/>
            </a:pPr>
            <a:endParaRPr lang="en-US" dirty="0"/>
          </a:p>
        </p:txBody>
      </p:sp>
    </p:spTree>
    <p:extLst>
      <p:ext uri="{BB962C8B-B14F-4D97-AF65-F5344CB8AC3E}">
        <p14:creationId xmlns:p14="http://schemas.microsoft.com/office/powerpoint/2010/main" val="1574851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653C1-AA0B-4C97-9470-8C2F86589EE3}"/>
              </a:ext>
            </a:extLst>
          </p:cNvPr>
          <p:cNvSpPr>
            <a:spLocks noGrp="1"/>
          </p:cNvSpPr>
          <p:nvPr>
            <p:ph type="title"/>
          </p:nvPr>
        </p:nvSpPr>
        <p:spPr/>
        <p:txBody>
          <a:bodyPr/>
          <a:lstStyle/>
          <a:p>
            <a:r>
              <a:rPr lang="en-US" dirty="0"/>
              <a:t>Nah </a:t>
            </a:r>
            <a:r>
              <a:rPr lang="en-US" dirty="0" err="1"/>
              <a:t>bagaimana</a:t>
            </a:r>
            <a:r>
              <a:rPr lang="en-US" dirty="0"/>
              <a:t> </a:t>
            </a:r>
            <a:r>
              <a:rPr lang="en-US" dirty="0" err="1"/>
              <a:t>caranya</a:t>
            </a:r>
            <a:r>
              <a:rPr lang="en-US" dirty="0"/>
              <a:t> </a:t>
            </a:r>
            <a:r>
              <a:rPr lang="en-US" dirty="0" err="1"/>
              <a:t>jika</a:t>
            </a:r>
            <a:r>
              <a:rPr lang="en-US" dirty="0"/>
              <a:t> </a:t>
            </a:r>
            <a:r>
              <a:rPr lang="en-US" dirty="0" err="1"/>
              <a:t>kita</a:t>
            </a:r>
            <a:r>
              <a:rPr lang="en-US" dirty="0"/>
              <a:t> punya </a:t>
            </a:r>
            <a:r>
              <a:rPr lang="en-US" dirty="0" err="1"/>
              <a:t>tombol</a:t>
            </a:r>
            <a:r>
              <a:rPr lang="en-US" dirty="0"/>
              <a:t> </a:t>
            </a:r>
            <a:r>
              <a:rPr lang="en-US" dirty="0" err="1"/>
              <a:t>lebih</a:t>
            </a:r>
            <a:r>
              <a:rPr lang="en-US" dirty="0"/>
              <a:t> </a:t>
            </a:r>
            <a:r>
              <a:rPr lang="en-US" dirty="0" err="1"/>
              <a:t>dari</a:t>
            </a:r>
            <a:r>
              <a:rPr lang="en-US" dirty="0"/>
              <a:t> </a:t>
            </a:r>
            <a:r>
              <a:rPr lang="en-US" dirty="0" err="1"/>
              <a:t>satu</a:t>
            </a:r>
            <a:r>
              <a:rPr lang="en-US" dirty="0"/>
              <a:t>…….</a:t>
            </a:r>
          </a:p>
        </p:txBody>
      </p:sp>
      <p:sp>
        <p:nvSpPr>
          <p:cNvPr id="3" name="Content Placeholder 2">
            <a:extLst>
              <a:ext uri="{FF2B5EF4-FFF2-40B4-BE49-F238E27FC236}">
                <a16:creationId xmlns:a16="http://schemas.microsoft.com/office/drawing/2014/main" id="{30FC1FAC-1DC5-4D38-97A9-F21C173F94F8}"/>
              </a:ext>
            </a:extLst>
          </p:cNvPr>
          <p:cNvSpPr>
            <a:spLocks noGrp="1"/>
          </p:cNvSpPr>
          <p:nvPr>
            <p:ph idx="1"/>
          </p:nvPr>
        </p:nvSpPr>
        <p:spPr>
          <a:xfrm>
            <a:off x="838200" y="1825625"/>
            <a:ext cx="10515600" cy="1325563"/>
          </a:xfrm>
        </p:spPr>
        <p:txBody>
          <a:bodyPr>
            <a:normAutofit/>
          </a:bodyPr>
          <a:lstStyle/>
          <a:p>
            <a:pPr marL="0" indent="0">
              <a:buNone/>
            </a:pPr>
            <a:r>
              <a:rPr lang="en-US" dirty="0" err="1"/>
              <a:t>Coba</a:t>
            </a:r>
            <a:r>
              <a:rPr lang="en-US" dirty="0"/>
              <a:t> </a:t>
            </a:r>
            <a:r>
              <a:rPr lang="en-US" dirty="0" err="1"/>
              <a:t>cek</a:t>
            </a:r>
            <a:r>
              <a:rPr lang="en-US" dirty="0"/>
              <a:t> di folder multiple output</a:t>
            </a:r>
          </a:p>
        </p:txBody>
      </p:sp>
      <p:pic>
        <p:nvPicPr>
          <p:cNvPr id="5" name="Picture 4">
            <a:extLst>
              <a:ext uri="{FF2B5EF4-FFF2-40B4-BE49-F238E27FC236}">
                <a16:creationId xmlns:a16="http://schemas.microsoft.com/office/drawing/2014/main" id="{CF120382-6A76-410A-9B67-F4CE56F56151}"/>
              </a:ext>
            </a:extLst>
          </p:cNvPr>
          <p:cNvPicPr>
            <a:picLocks noChangeAspect="1"/>
          </p:cNvPicPr>
          <p:nvPr/>
        </p:nvPicPr>
        <p:blipFill>
          <a:blip r:embed="rId2"/>
          <a:stretch>
            <a:fillRect/>
          </a:stretch>
        </p:blipFill>
        <p:spPr>
          <a:xfrm>
            <a:off x="4513035" y="3151188"/>
            <a:ext cx="3165930" cy="3401024"/>
          </a:xfrm>
          <a:prstGeom prst="rect">
            <a:avLst/>
          </a:prstGeom>
        </p:spPr>
      </p:pic>
    </p:spTree>
    <p:extLst>
      <p:ext uri="{BB962C8B-B14F-4D97-AF65-F5344CB8AC3E}">
        <p14:creationId xmlns:p14="http://schemas.microsoft.com/office/powerpoint/2010/main" val="14209612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AFE9-2128-4F8C-AFAF-EDF62073A75C}"/>
              </a:ext>
            </a:extLst>
          </p:cNvPr>
          <p:cNvSpPr>
            <a:spLocks noGrp="1"/>
          </p:cNvSpPr>
          <p:nvPr>
            <p:ph type="title"/>
          </p:nvPr>
        </p:nvSpPr>
        <p:spPr/>
        <p:txBody>
          <a:bodyPr/>
          <a:lstStyle/>
          <a:p>
            <a:r>
              <a:rPr lang="en-US" dirty="0" err="1"/>
              <a:t>Jobsheet</a:t>
            </a:r>
            <a:r>
              <a:rPr lang="en-US" dirty="0"/>
              <a:t> 2 : Digital Input</a:t>
            </a:r>
          </a:p>
        </p:txBody>
      </p:sp>
      <p:sp>
        <p:nvSpPr>
          <p:cNvPr id="4" name="Rectangle 3">
            <a:extLst>
              <a:ext uri="{FF2B5EF4-FFF2-40B4-BE49-F238E27FC236}">
                <a16:creationId xmlns:a16="http://schemas.microsoft.com/office/drawing/2014/main" id="{833FA015-4BCC-4244-99B8-61AA1BD2ADA8}"/>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B8AA1C6-D0FE-4387-A3E8-6850CA3B3FED}"/>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82CE26F9-62B0-42A2-BC10-7A31247187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4682878-241B-4EA6-8BC1-0B004E58F53F}"/>
              </a:ext>
            </a:extLst>
          </p:cNvPr>
          <p:cNvCxnSpPr>
            <a:stCxn id="4" idx="3"/>
            <a:endCxn id="5"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A209761-EE62-46E2-865C-4CE5B18DD036}"/>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B6BAEC-3C79-4F69-85C9-FDEAD950B65D}"/>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D9A5D907-360A-481F-A890-C247D07E762E}"/>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D76BF17E-B259-45FC-8CA4-4A394A9BA514}"/>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84FA6772-A228-4579-B7EE-EF666157A459}"/>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A5DF4EBC-1923-443E-AA5B-51C4042DE6F3}"/>
              </a:ext>
            </a:extLst>
          </p:cNvPr>
          <p:cNvCxnSpPr>
            <a:cxnSpLocks/>
          </p:cNvCxnSpPr>
          <p:nvPr/>
        </p:nvCxnSpPr>
        <p:spPr>
          <a:xfrm flipH="1">
            <a:off x="9039069"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3C2EF96-41F2-4F7A-BB7F-724C46D02A77}"/>
              </a:ext>
            </a:extLst>
          </p:cNvPr>
          <p:cNvSpPr/>
          <p:nvPr/>
        </p:nvSpPr>
        <p:spPr>
          <a:xfrm>
            <a:off x="9914744" y="279215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SWITCH</a:t>
            </a:r>
          </a:p>
        </p:txBody>
      </p:sp>
    </p:spTree>
    <p:extLst>
      <p:ext uri="{BB962C8B-B14F-4D97-AF65-F5344CB8AC3E}">
        <p14:creationId xmlns:p14="http://schemas.microsoft.com/office/powerpoint/2010/main" val="30536418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F3218-C5BC-4DC1-ABDD-C32D09219050}"/>
              </a:ext>
            </a:extLst>
          </p:cNvPr>
          <p:cNvSpPr>
            <a:spLocks noGrp="1"/>
          </p:cNvSpPr>
          <p:nvPr>
            <p:ph type="title"/>
          </p:nvPr>
        </p:nvSpPr>
        <p:spPr>
          <a:xfrm>
            <a:off x="361664" y="178343"/>
            <a:ext cx="10515600" cy="429354"/>
          </a:xfrm>
        </p:spPr>
        <p:txBody>
          <a:bodyPr>
            <a:normAutofit fontScale="90000"/>
          </a:bodyPr>
          <a:lstStyle/>
          <a:p>
            <a:r>
              <a:rPr lang="en-US" dirty="0"/>
              <a:t>PROGRAM LADDER</a:t>
            </a:r>
          </a:p>
        </p:txBody>
      </p:sp>
      <p:pic>
        <p:nvPicPr>
          <p:cNvPr id="5" name="Picture 4">
            <a:extLst>
              <a:ext uri="{FF2B5EF4-FFF2-40B4-BE49-F238E27FC236}">
                <a16:creationId xmlns:a16="http://schemas.microsoft.com/office/drawing/2014/main" id="{D450FBAF-EB35-4497-8550-A4F8C286D5A2}"/>
              </a:ext>
            </a:extLst>
          </p:cNvPr>
          <p:cNvPicPr>
            <a:picLocks noChangeAspect="1"/>
          </p:cNvPicPr>
          <p:nvPr/>
        </p:nvPicPr>
        <p:blipFill>
          <a:blip r:embed="rId2"/>
          <a:stretch>
            <a:fillRect/>
          </a:stretch>
        </p:blipFill>
        <p:spPr>
          <a:xfrm>
            <a:off x="576524" y="4497536"/>
            <a:ext cx="5734336" cy="1445712"/>
          </a:xfrm>
          <a:prstGeom prst="rect">
            <a:avLst/>
          </a:prstGeom>
        </p:spPr>
      </p:pic>
      <p:pic>
        <p:nvPicPr>
          <p:cNvPr id="4" name="Picture 3">
            <a:extLst>
              <a:ext uri="{FF2B5EF4-FFF2-40B4-BE49-F238E27FC236}">
                <a16:creationId xmlns:a16="http://schemas.microsoft.com/office/drawing/2014/main" id="{398F12A1-E594-4A85-BD17-42B94D110656}"/>
              </a:ext>
            </a:extLst>
          </p:cNvPr>
          <p:cNvPicPr>
            <a:picLocks noChangeAspect="1"/>
          </p:cNvPicPr>
          <p:nvPr/>
        </p:nvPicPr>
        <p:blipFill>
          <a:blip r:embed="rId3"/>
          <a:stretch>
            <a:fillRect/>
          </a:stretch>
        </p:blipFill>
        <p:spPr>
          <a:xfrm>
            <a:off x="576524" y="835878"/>
            <a:ext cx="4719371" cy="3452519"/>
          </a:xfrm>
          <a:prstGeom prst="rect">
            <a:avLst/>
          </a:prstGeom>
        </p:spPr>
      </p:pic>
      <p:sp>
        <p:nvSpPr>
          <p:cNvPr id="6" name="TextBox 5">
            <a:extLst>
              <a:ext uri="{FF2B5EF4-FFF2-40B4-BE49-F238E27FC236}">
                <a16:creationId xmlns:a16="http://schemas.microsoft.com/office/drawing/2014/main" id="{416180D0-08AC-4BB5-92CA-DAFAB1BFEB11}"/>
              </a:ext>
            </a:extLst>
          </p:cNvPr>
          <p:cNvSpPr txBox="1"/>
          <p:nvPr/>
        </p:nvSpPr>
        <p:spPr>
          <a:xfrm>
            <a:off x="838200" y="6171500"/>
            <a:ext cx="9537419" cy="369332"/>
          </a:xfrm>
          <a:prstGeom prst="rect">
            <a:avLst/>
          </a:prstGeom>
          <a:noFill/>
        </p:spPr>
        <p:txBody>
          <a:bodyPr wrap="none" rtlCol="0">
            <a:spAutoFit/>
          </a:bodyPr>
          <a:lstStyle/>
          <a:p>
            <a:r>
              <a:rPr lang="en-US" dirty="0"/>
              <a:t>R9 </a:t>
            </a:r>
            <a:r>
              <a:rPr lang="en-US" dirty="0" err="1"/>
              <a:t>mempunyai</a:t>
            </a:r>
            <a:r>
              <a:rPr lang="en-US" dirty="0"/>
              <a:t> </a:t>
            </a:r>
            <a:r>
              <a:rPr lang="en-US" dirty="0" err="1"/>
              <a:t>alamat</a:t>
            </a:r>
            <a:r>
              <a:rPr lang="en-US" dirty="0"/>
              <a:t> </a:t>
            </a:r>
            <a:r>
              <a:rPr lang="en-US" dirty="0" err="1"/>
              <a:t>modbus</a:t>
            </a:r>
            <a:r>
              <a:rPr lang="en-US" dirty="0"/>
              <a:t> 8 (coil). </a:t>
            </a:r>
            <a:r>
              <a:rPr lang="en-US" dirty="0" err="1"/>
              <a:t>jadi</a:t>
            </a:r>
            <a:r>
              <a:rPr lang="en-US" dirty="0"/>
              <a:t> S1 </a:t>
            </a:r>
            <a:r>
              <a:rPr lang="en-US" dirty="0" err="1"/>
              <a:t>mengendalikan</a:t>
            </a:r>
            <a:r>
              <a:rPr lang="en-US" dirty="0"/>
              <a:t> R9 </a:t>
            </a:r>
            <a:r>
              <a:rPr lang="en-US" dirty="0" err="1"/>
              <a:t>lalu</a:t>
            </a:r>
            <a:r>
              <a:rPr lang="en-US" dirty="0"/>
              <a:t> </a:t>
            </a:r>
            <a:r>
              <a:rPr lang="en-US" dirty="0" err="1"/>
              <a:t>datanya</a:t>
            </a:r>
            <a:r>
              <a:rPr lang="en-US" dirty="0"/>
              <a:t> </a:t>
            </a:r>
            <a:r>
              <a:rPr lang="en-US" dirty="0" err="1"/>
              <a:t>dibaca</a:t>
            </a:r>
            <a:r>
              <a:rPr lang="en-US" dirty="0"/>
              <a:t> pada </a:t>
            </a:r>
            <a:r>
              <a:rPr lang="en-US" dirty="0" err="1"/>
              <a:t>alamat</a:t>
            </a:r>
            <a:r>
              <a:rPr lang="en-US" dirty="0"/>
              <a:t> 8</a:t>
            </a:r>
          </a:p>
        </p:txBody>
      </p:sp>
    </p:spTree>
    <p:extLst>
      <p:ext uri="{BB962C8B-B14F-4D97-AF65-F5344CB8AC3E}">
        <p14:creationId xmlns:p14="http://schemas.microsoft.com/office/powerpoint/2010/main" val="2712796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33894-2CFE-4BBD-8E36-719696CFD03A}"/>
              </a:ext>
            </a:extLst>
          </p:cNvPr>
          <p:cNvSpPr>
            <a:spLocks noGrp="1"/>
          </p:cNvSpPr>
          <p:nvPr>
            <p:ph type="title"/>
          </p:nvPr>
        </p:nvSpPr>
        <p:spPr>
          <a:xfrm>
            <a:off x="838200" y="365125"/>
            <a:ext cx="10515600" cy="714167"/>
          </a:xfrm>
        </p:spPr>
        <p:txBody>
          <a:bodyPr/>
          <a:lstStyle/>
          <a:p>
            <a:r>
              <a:rPr lang="en-US" dirty="0"/>
              <a:t>python</a:t>
            </a:r>
          </a:p>
        </p:txBody>
      </p:sp>
      <p:pic>
        <p:nvPicPr>
          <p:cNvPr id="5" name="Picture 4">
            <a:extLst>
              <a:ext uri="{FF2B5EF4-FFF2-40B4-BE49-F238E27FC236}">
                <a16:creationId xmlns:a16="http://schemas.microsoft.com/office/drawing/2014/main" id="{21AE0CB4-880E-409A-AECB-D791EDE723F8}"/>
              </a:ext>
            </a:extLst>
          </p:cNvPr>
          <p:cNvPicPr>
            <a:picLocks noChangeAspect="1"/>
          </p:cNvPicPr>
          <p:nvPr/>
        </p:nvPicPr>
        <p:blipFill>
          <a:blip r:embed="rId2"/>
          <a:stretch>
            <a:fillRect/>
          </a:stretch>
        </p:blipFill>
        <p:spPr>
          <a:xfrm>
            <a:off x="1305394" y="3842283"/>
            <a:ext cx="6849256" cy="3015717"/>
          </a:xfrm>
          <a:prstGeom prst="rect">
            <a:avLst/>
          </a:prstGeom>
        </p:spPr>
      </p:pic>
      <p:pic>
        <p:nvPicPr>
          <p:cNvPr id="7" name="Picture 6">
            <a:extLst>
              <a:ext uri="{FF2B5EF4-FFF2-40B4-BE49-F238E27FC236}">
                <a16:creationId xmlns:a16="http://schemas.microsoft.com/office/drawing/2014/main" id="{6BEF1FD3-C5BA-449F-99BC-DF9738C11A0E}"/>
              </a:ext>
            </a:extLst>
          </p:cNvPr>
          <p:cNvPicPr>
            <a:picLocks noChangeAspect="1"/>
          </p:cNvPicPr>
          <p:nvPr/>
        </p:nvPicPr>
        <p:blipFill>
          <a:blip r:embed="rId3"/>
          <a:stretch>
            <a:fillRect/>
          </a:stretch>
        </p:blipFill>
        <p:spPr>
          <a:xfrm>
            <a:off x="1267919" y="1202229"/>
            <a:ext cx="7194029" cy="2517116"/>
          </a:xfrm>
          <a:prstGeom prst="rect">
            <a:avLst/>
          </a:prstGeom>
        </p:spPr>
      </p:pic>
    </p:spTree>
    <p:extLst>
      <p:ext uri="{BB962C8B-B14F-4D97-AF65-F5344CB8AC3E}">
        <p14:creationId xmlns:p14="http://schemas.microsoft.com/office/powerpoint/2010/main" val="144924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4C462-92A5-4666-B5DD-7F6793256164}"/>
              </a:ext>
            </a:extLst>
          </p:cNvPr>
          <p:cNvSpPr>
            <a:spLocks noGrp="1"/>
          </p:cNvSpPr>
          <p:nvPr>
            <p:ph type="title"/>
          </p:nvPr>
        </p:nvSpPr>
        <p:spPr/>
        <p:txBody>
          <a:bodyPr/>
          <a:lstStyle/>
          <a:p>
            <a:r>
              <a:rPr lang="en-US" dirty="0"/>
              <a:t>QML </a:t>
            </a:r>
          </a:p>
        </p:txBody>
      </p:sp>
      <p:sp>
        <p:nvSpPr>
          <p:cNvPr id="3" name="Content Placeholder 2">
            <a:extLst>
              <a:ext uri="{FF2B5EF4-FFF2-40B4-BE49-F238E27FC236}">
                <a16:creationId xmlns:a16="http://schemas.microsoft.com/office/drawing/2014/main" id="{220EA334-16AC-4FE8-A85B-FD13F24CA267}"/>
              </a:ext>
            </a:extLst>
          </p:cNvPr>
          <p:cNvSpPr>
            <a:spLocks noGrp="1"/>
          </p:cNvSpPr>
          <p:nvPr>
            <p:ph idx="1"/>
          </p:nvPr>
        </p:nvSpPr>
        <p:spPr>
          <a:xfrm>
            <a:off x="7749914" y="1825625"/>
            <a:ext cx="3603885" cy="4351338"/>
          </a:xfrm>
        </p:spPr>
        <p:txBody>
          <a:bodyPr/>
          <a:lstStyle/>
          <a:p>
            <a:pPr marL="514350" indent="-514350">
              <a:buAutoNum type="arabicPeriod"/>
            </a:pPr>
            <a:r>
              <a:rPr lang="en-US" dirty="0"/>
              <a:t>Window</a:t>
            </a:r>
          </a:p>
          <a:p>
            <a:pPr marL="514350" indent="-514350">
              <a:buAutoNum type="arabicPeriod"/>
            </a:pPr>
            <a:r>
              <a:rPr lang="en-US" dirty="0"/>
              <a:t>Rectangle</a:t>
            </a:r>
          </a:p>
          <a:p>
            <a:pPr marL="514350" indent="-514350">
              <a:buAutoNum type="arabicPeriod"/>
            </a:pPr>
            <a:r>
              <a:rPr lang="en-US" dirty="0"/>
              <a:t>Text </a:t>
            </a:r>
          </a:p>
        </p:txBody>
      </p:sp>
      <p:pic>
        <p:nvPicPr>
          <p:cNvPr id="5" name="Picture 4">
            <a:extLst>
              <a:ext uri="{FF2B5EF4-FFF2-40B4-BE49-F238E27FC236}">
                <a16:creationId xmlns:a16="http://schemas.microsoft.com/office/drawing/2014/main" id="{A601FE9F-4C20-422E-B451-1BC69704F983}"/>
              </a:ext>
            </a:extLst>
          </p:cNvPr>
          <p:cNvPicPr>
            <a:picLocks noChangeAspect="1"/>
          </p:cNvPicPr>
          <p:nvPr/>
        </p:nvPicPr>
        <p:blipFill>
          <a:blip r:embed="rId2"/>
          <a:stretch>
            <a:fillRect/>
          </a:stretch>
        </p:blipFill>
        <p:spPr>
          <a:xfrm>
            <a:off x="2985540" y="1580098"/>
            <a:ext cx="4478311" cy="4870163"/>
          </a:xfrm>
          <a:prstGeom prst="rect">
            <a:avLst/>
          </a:prstGeom>
        </p:spPr>
      </p:pic>
      <p:sp>
        <p:nvSpPr>
          <p:cNvPr id="6" name="Rectangle 5">
            <a:extLst>
              <a:ext uri="{FF2B5EF4-FFF2-40B4-BE49-F238E27FC236}">
                <a16:creationId xmlns:a16="http://schemas.microsoft.com/office/drawing/2014/main" id="{B36D1A99-A771-4042-8EE8-0139CFB77893}"/>
              </a:ext>
            </a:extLst>
          </p:cNvPr>
          <p:cNvSpPr/>
          <p:nvPr/>
        </p:nvSpPr>
        <p:spPr>
          <a:xfrm>
            <a:off x="5342119" y="1410455"/>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a:extLst>
              <a:ext uri="{FF2B5EF4-FFF2-40B4-BE49-F238E27FC236}">
                <a16:creationId xmlns:a16="http://schemas.microsoft.com/office/drawing/2014/main" id="{D9E7BF12-09E6-43A1-B16E-67C5EEC21E41}"/>
              </a:ext>
            </a:extLst>
          </p:cNvPr>
          <p:cNvSpPr/>
          <p:nvPr/>
        </p:nvSpPr>
        <p:spPr>
          <a:xfrm>
            <a:off x="4577621" y="2572219"/>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8" name="Rectangle 7">
            <a:extLst>
              <a:ext uri="{FF2B5EF4-FFF2-40B4-BE49-F238E27FC236}">
                <a16:creationId xmlns:a16="http://schemas.microsoft.com/office/drawing/2014/main" id="{FC711E09-A8BA-4308-B28B-7EA2EEEE8A0E}"/>
              </a:ext>
            </a:extLst>
          </p:cNvPr>
          <p:cNvSpPr/>
          <p:nvPr/>
        </p:nvSpPr>
        <p:spPr>
          <a:xfrm>
            <a:off x="6310237" y="3100622"/>
            <a:ext cx="539646"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40139963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77D59-6BF7-4042-9B42-BB3AB7FB499B}"/>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92EB299-A121-4356-B46C-A86C3F4F35E8}"/>
              </a:ext>
            </a:extLst>
          </p:cNvPr>
          <p:cNvSpPr>
            <a:spLocks noGrp="1"/>
          </p:cNvSpPr>
          <p:nvPr>
            <p:ph idx="1"/>
          </p:nvPr>
        </p:nvSpPr>
        <p:spPr>
          <a:xfrm>
            <a:off x="8229600" y="1825625"/>
            <a:ext cx="3124200" cy="4351338"/>
          </a:xfrm>
        </p:spPr>
        <p:txBody>
          <a:bodyPr/>
          <a:lstStyle/>
          <a:p>
            <a:pPr marL="0" indent="0">
              <a:buNone/>
            </a:pPr>
            <a:r>
              <a:rPr lang="en-US" dirty="0" err="1"/>
              <a:t>Fungsinya</a:t>
            </a:r>
            <a:r>
              <a:rPr lang="en-US" dirty="0"/>
              <a:t> </a:t>
            </a:r>
            <a:r>
              <a:rPr lang="en-US" dirty="0" err="1"/>
              <a:t>adalah</a:t>
            </a:r>
            <a:r>
              <a:rPr lang="en-US" dirty="0"/>
              <a:t> </a:t>
            </a:r>
            <a:r>
              <a:rPr lang="en-US" dirty="0" err="1"/>
              <a:t>mengubah</a:t>
            </a:r>
            <a:r>
              <a:rPr lang="en-US" dirty="0"/>
              <a:t> rectangle </a:t>
            </a:r>
            <a:r>
              <a:rPr lang="en-US" dirty="0" err="1"/>
              <a:t>sesuai</a:t>
            </a:r>
            <a:r>
              <a:rPr lang="en-US" dirty="0"/>
              <a:t> </a:t>
            </a:r>
            <a:r>
              <a:rPr lang="en-US" dirty="0" err="1"/>
              <a:t>dengan</a:t>
            </a:r>
            <a:r>
              <a:rPr lang="en-US" dirty="0"/>
              <a:t> data </a:t>
            </a:r>
            <a:r>
              <a:rPr lang="en-US" dirty="0" err="1"/>
              <a:t>modbus</a:t>
            </a:r>
            <a:r>
              <a:rPr lang="en-US" dirty="0"/>
              <a:t> yang </a:t>
            </a:r>
            <a:r>
              <a:rPr lang="en-US" dirty="0" err="1"/>
              <a:t>diterima</a:t>
            </a:r>
            <a:endParaRPr lang="en-US" dirty="0"/>
          </a:p>
        </p:txBody>
      </p:sp>
      <p:sp>
        <p:nvSpPr>
          <p:cNvPr id="5" name="TextBox 4">
            <a:extLst>
              <a:ext uri="{FF2B5EF4-FFF2-40B4-BE49-F238E27FC236}">
                <a16:creationId xmlns:a16="http://schemas.microsoft.com/office/drawing/2014/main" id="{12422E12-F882-4235-90EC-F64138BDBCCD}"/>
              </a:ext>
            </a:extLst>
          </p:cNvPr>
          <p:cNvSpPr txBox="1"/>
          <p:nvPr/>
        </p:nvSpPr>
        <p:spPr>
          <a:xfrm>
            <a:off x="1" y="1825625"/>
            <a:ext cx="6415790" cy="4801314"/>
          </a:xfrm>
          <a:prstGeom prst="rect">
            <a:avLst/>
          </a:prstGeom>
          <a:noFill/>
        </p:spPr>
        <p:txBody>
          <a:bodyPr wrap="square">
            <a:spAutoFit/>
          </a:bodyPr>
          <a:lstStyle/>
          <a:p>
            <a:r>
              <a:rPr lang="en-US" dirty="0"/>
              <a:t>Timer{</a:t>
            </a:r>
          </a:p>
          <a:p>
            <a:r>
              <a:rPr lang="en-US" dirty="0"/>
              <a:t>		</a:t>
            </a:r>
            <a:r>
              <a:rPr lang="en-US" dirty="0" err="1"/>
              <a:t>id:guitimer</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if (backend.indicator1_status() == "off"){</a:t>
            </a:r>
          </a:p>
          <a:p>
            <a:r>
              <a:rPr lang="en-US" dirty="0"/>
              <a:t>			indicator1.text = "R9 : 0"</a:t>
            </a:r>
          </a:p>
          <a:p>
            <a:r>
              <a:rPr lang="en-US" dirty="0"/>
              <a:t>			indicator1_color.color = "#340040"</a:t>
            </a:r>
          </a:p>
          <a:p>
            <a:r>
              <a:rPr lang="en-US" dirty="0"/>
              <a:t>		}</a:t>
            </a:r>
          </a:p>
          <a:p>
            <a:r>
              <a:rPr lang="en-US" dirty="0"/>
              <a:t>		</a:t>
            </a:r>
          </a:p>
          <a:p>
            <a:r>
              <a:rPr lang="en-US" dirty="0"/>
              <a:t>		if (backend.indicator1_status() == "on"){</a:t>
            </a:r>
          </a:p>
          <a:p>
            <a:r>
              <a:rPr lang="en-US" dirty="0"/>
              <a:t>			indicator1.text = "R9 : 1"</a:t>
            </a:r>
          </a:p>
          <a:p>
            <a:r>
              <a:rPr lang="en-US" dirty="0"/>
              <a:t>			indicator1_color.color = "#F2055C"</a:t>
            </a:r>
          </a:p>
          <a:p>
            <a:r>
              <a:rPr lang="en-US" dirty="0"/>
              <a:t>		}</a:t>
            </a:r>
          </a:p>
          <a:p>
            <a:r>
              <a:rPr lang="en-US" dirty="0"/>
              <a:t>		}	</a:t>
            </a:r>
          </a:p>
          <a:p>
            <a:r>
              <a:rPr lang="en-US" dirty="0"/>
              <a:t>	}</a:t>
            </a:r>
          </a:p>
        </p:txBody>
      </p:sp>
    </p:spTree>
    <p:extLst>
      <p:ext uri="{BB962C8B-B14F-4D97-AF65-F5344CB8AC3E}">
        <p14:creationId xmlns:p14="http://schemas.microsoft.com/office/powerpoint/2010/main" val="3033245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4F43A-ECA5-4AC8-A341-6C6CB91E6705}"/>
              </a:ext>
            </a:extLst>
          </p:cNvPr>
          <p:cNvSpPr>
            <a:spLocks noGrp="1"/>
          </p:cNvSpPr>
          <p:nvPr>
            <p:ph type="title"/>
          </p:nvPr>
        </p:nvSpPr>
        <p:spPr>
          <a:xfrm>
            <a:off x="838200" y="2766218"/>
            <a:ext cx="10515600" cy="1325563"/>
          </a:xfrm>
        </p:spPr>
        <p:txBody>
          <a:bodyPr/>
          <a:lstStyle/>
          <a:p>
            <a:r>
              <a:rPr lang="en-US" dirty="0"/>
              <a:t>UNTUK MULTIPLE INPUT SEPERTI BIASA ADA DI FOLDER YAA TEMAN TEMANKU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1797305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271D5-E3B7-4E25-96AD-F098BA99C1AF}"/>
              </a:ext>
            </a:extLst>
          </p:cNvPr>
          <p:cNvSpPr>
            <a:spLocks noGrp="1"/>
          </p:cNvSpPr>
          <p:nvPr>
            <p:ph type="title"/>
          </p:nvPr>
        </p:nvSpPr>
        <p:spPr>
          <a:xfrm>
            <a:off x="871580" y="-18322"/>
            <a:ext cx="10515600" cy="1325563"/>
          </a:xfrm>
        </p:spPr>
        <p:txBody>
          <a:bodyPr/>
          <a:lstStyle/>
          <a:p>
            <a:r>
              <a:rPr lang="en-US" dirty="0"/>
              <a:t>JOBSHEET 3 : Analog Input</a:t>
            </a:r>
          </a:p>
        </p:txBody>
      </p:sp>
      <p:sp>
        <p:nvSpPr>
          <p:cNvPr id="4" name="Rectangle 3">
            <a:extLst>
              <a:ext uri="{FF2B5EF4-FFF2-40B4-BE49-F238E27FC236}">
                <a16:creationId xmlns:a16="http://schemas.microsoft.com/office/drawing/2014/main" id="{305E3EE3-1019-4C4F-B4AD-5FD2EE7B437A}"/>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5" name="Rectangle 4">
            <a:extLst>
              <a:ext uri="{FF2B5EF4-FFF2-40B4-BE49-F238E27FC236}">
                <a16:creationId xmlns:a16="http://schemas.microsoft.com/office/drawing/2014/main" id="{C0F555F3-5712-4371-AA1E-67ABB8D7DE6F}"/>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6" name="Picture 5" descr="Jual Outseal PLC Mega V.3 - slim - Kab. Sidoarjo - Outseal | Tokopedia">
            <a:extLst>
              <a:ext uri="{FF2B5EF4-FFF2-40B4-BE49-F238E27FC236}">
                <a16:creationId xmlns:a16="http://schemas.microsoft.com/office/drawing/2014/main" id="{C20AF5AD-2FC5-4248-8092-2621506246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CCFFBACF-3C40-4980-A307-CB8329C57C46}"/>
              </a:ext>
            </a:extLst>
          </p:cNvPr>
          <p:cNvCxnSpPr>
            <a:stCxn id="4" idx="3"/>
            <a:endCxn id="5"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88198008-D101-45F4-BC87-AD70F81AE457}"/>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77154CD-E6E5-40FF-8360-68E210F24F72}"/>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0" name="TextBox 9">
            <a:extLst>
              <a:ext uri="{FF2B5EF4-FFF2-40B4-BE49-F238E27FC236}">
                <a16:creationId xmlns:a16="http://schemas.microsoft.com/office/drawing/2014/main" id="{AF58C836-5A5B-4297-865B-30EB153354FE}"/>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1" name="TextBox 10">
            <a:extLst>
              <a:ext uri="{FF2B5EF4-FFF2-40B4-BE49-F238E27FC236}">
                <a16:creationId xmlns:a16="http://schemas.microsoft.com/office/drawing/2014/main" id="{112A3E5A-F762-4590-869D-C1B819CE2BCD}"/>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2" name="TextBox 11">
            <a:extLst>
              <a:ext uri="{FF2B5EF4-FFF2-40B4-BE49-F238E27FC236}">
                <a16:creationId xmlns:a16="http://schemas.microsoft.com/office/drawing/2014/main" id="{21B5A12B-B38E-4F0D-80FA-9237A3E454E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3" name="Straight Arrow Connector 12">
            <a:extLst>
              <a:ext uri="{FF2B5EF4-FFF2-40B4-BE49-F238E27FC236}">
                <a16:creationId xmlns:a16="http://schemas.microsoft.com/office/drawing/2014/main" id="{087A774F-3B08-4113-87D8-6DC1A21F8499}"/>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DE0B91B-1751-47CE-B367-2A48DCD39C49}"/>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675059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AB96-4138-4804-98A8-8D9E1DD8E22D}"/>
              </a:ext>
            </a:extLst>
          </p:cNvPr>
          <p:cNvSpPr>
            <a:spLocks noGrp="1"/>
          </p:cNvSpPr>
          <p:nvPr>
            <p:ph type="title"/>
          </p:nvPr>
        </p:nvSpPr>
        <p:spPr/>
        <p:txBody>
          <a:bodyPr/>
          <a:lstStyle/>
          <a:p>
            <a:r>
              <a:rPr lang="en-US" dirty="0"/>
              <a:t>PROGRAM LADDER</a:t>
            </a:r>
          </a:p>
        </p:txBody>
      </p:sp>
      <p:pic>
        <p:nvPicPr>
          <p:cNvPr id="5" name="Picture 4">
            <a:extLst>
              <a:ext uri="{FF2B5EF4-FFF2-40B4-BE49-F238E27FC236}">
                <a16:creationId xmlns:a16="http://schemas.microsoft.com/office/drawing/2014/main" id="{55AF38AE-D9E2-4964-ADD7-5CCF7B19C639}"/>
              </a:ext>
            </a:extLst>
          </p:cNvPr>
          <p:cNvPicPr>
            <a:picLocks noChangeAspect="1"/>
          </p:cNvPicPr>
          <p:nvPr/>
        </p:nvPicPr>
        <p:blipFill>
          <a:blip r:embed="rId2"/>
          <a:stretch>
            <a:fillRect/>
          </a:stretch>
        </p:blipFill>
        <p:spPr>
          <a:xfrm>
            <a:off x="0" y="1903750"/>
            <a:ext cx="6606991" cy="3320321"/>
          </a:xfrm>
          <a:prstGeom prst="rect">
            <a:avLst/>
          </a:prstGeom>
        </p:spPr>
      </p:pic>
      <p:pic>
        <p:nvPicPr>
          <p:cNvPr id="4" name="Picture 3">
            <a:extLst>
              <a:ext uri="{FF2B5EF4-FFF2-40B4-BE49-F238E27FC236}">
                <a16:creationId xmlns:a16="http://schemas.microsoft.com/office/drawing/2014/main" id="{35695AB6-5FEA-4F34-9CEB-EA14A33D1326}"/>
              </a:ext>
            </a:extLst>
          </p:cNvPr>
          <p:cNvPicPr>
            <a:picLocks noChangeAspect="1"/>
          </p:cNvPicPr>
          <p:nvPr/>
        </p:nvPicPr>
        <p:blipFill>
          <a:blip r:embed="rId3"/>
          <a:stretch>
            <a:fillRect/>
          </a:stretch>
        </p:blipFill>
        <p:spPr>
          <a:xfrm>
            <a:off x="6893984" y="1347554"/>
            <a:ext cx="5298016" cy="3861528"/>
          </a:xfrm>
          <a:prstGeom prst="rect">
            <a:avLst/>
          </a:prstGeom>
        </p:spPr>
      </p:pic>
      <p:sp>
        <p:nvSpPr>
          <p:cNvPr id="6" name="TextBox 5">
            <a:extLst>
              <a:ext uri="{FF2B5EF4-FFF2-40B4-BE49-F238E27FC236}">
                <a16:creationId xmlns:a16="http://schemas.microsoft.com/office/drawing/2014/main" id="{98F81CBD-7A18-44DF-AC5B-2448C2E152EF}"/>
              </a:ext>
            </a:extLst>
          </p:cNvPr>
          <p:cNvSpPr txBox="1"/>
          <p:nvPr/>
        </p:nvSpPr>
        <p:spPr>
          <a:xfrm>
            <a:off x="838200" y="6171500"/>
            <a:ext cx="9021572" cy="369332"/>
          </a:xfrm>
          <a:prstGeom prst="rect">
            <a:avLst/>
          </a:prstGeom>
          <a:noFill/>
        </p:spPr>
        <p:txBody>
          <a:bodyPr wrap="none" rtlCol="0">
            <a:spAutoFit/>
          </a:bodyPr>
          <a:lstStyle/>
          <a:p>
            <a:r>
              <a:rPr lang="en-US" dirty="0"/>
              <a:t>I.1 </a:t>
            </a:r>
            <a:r>
              <a:rPr lang="en-US" dirty="0" err="1"/>
              <a:t>mempunyai</a:t>
            </a:r>
            <a:r>
              <a:rPr lang="en-US" dirty="0"/>
              <a:t> </a:t>
            </a:r>
            <a:r>
              <a:rPr lang="en-US" dirty="0" err="1"/>
              <a:t>alamat</a:t>
            </a:r>
            <a:r>
              <a:rPr lang="en-US" dirty="0"/>
              <a:t> </a:t>
            </a:r>
            <a:r>
              <a:rPr lang="en-US" dirty="0" err="1"/>
              <a:t>modbus</a:t>
            </a:r>
            <a:r>
              <a:rPr lang="en-US" dirty="0"/>
              <a:t> 0 (holding register). Jadi data </a:t>
            </a:r>
            <a:r>
              <a:rPr lang="en-US" dirty="0" err="1"/>
              <a:t>potensiometer</a:t>
            </a:r>
            <a:r>
              <a:rPr lang="en-US" dirty="0"/>
              <a:t> </a:t>
            </a:r>
            <a:r>
              <a:rPr lang="en-US" dirty="0" err="1"/>
              <a:t>dimasukkan</a:t>
            </a:r>
            <a:r>
              <a:rPr lang="en-US" dirty="0"/>
              <a:t> </a:t>
            </a:r>
            <a:r>
              <a:rPr lang="en-US" dirty="0" err="1"/>
              <a:t>ke</a:t>
            </a:r>
            <a:r>
              <a:rPr lang="en-US" dirty="0"/>
              <a:t> I.1</a:t>
            </a:r>
          </a:p>
        </p:txBody>
      </p:sp>
    </p:spTree>
    <p:extLst>
      <p:ext uri="{BB962C8B-B14F-4D97-AF65-F5344CB8AC3E}">
        <p14:creationId xmlns:p14="http://schemas.microsoft.com/office/powerpoint/2010/main" val="711269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741C5-73FD-4E7C-B5FE-7B4393C2697B}"/>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1A8C2EFB-026F-4F8E-A174-E6A8362F548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B6D8E9B-EDE8-429A-A160-A09CC035254A}"/>
              </a:ext>
            </a:extLst>
          </p:cNvPr>
          <p:cNvPicPr>
            <a:picLocks noChangeAspect="1"/>
          </p:cNvPicPr>
          <p:nvPr/>
        </p:nvPicPr>
        <p:blipFill>
          <a:blip r:embed="rId2"/>
          <a:stretch>
            <a:fillRect/>
          </a:stretch>
        </p:blipFill>
        <p:spPr>
          <a:xfrm>
            <a:off x="2127354" y="4266944"/>
            <a:ext cx="7241498" cy="2591056"/>
          </a:xfrm>
          <a:prstGeom prst="rect">
            <a:avLst/>
          </a:prstGeom>
        </p:spPr>
      </p:pic>
      <p:pic>
        <p:nvPicPr>
          <p:cNvPr id="7" name="Picture 6">
            <a:extLst>
              <a:ext uri="{FF2B5EF4-FFF2-40B4-BE49-F238E27FC236}">
                <a16:creationId xmlns:a16="http://schemas.microsoft.com/office/drawing/2014/main" id="{D621AA48-1E7A-4E50-AC37-D16DBBEE8FD5}"/>
              </a:ext>
            </a:extLst>
          </p:cNvPr>
          <p:cNvPicPr>
            <a:picLocks noChangeAspect="1"/>
          </p:cNvPicPr>
          <p:nvPr/>
        </p:nvPicPr>
        <p:blipFill>
          <a:blip r:embed="rId3"/>
          <a:stretch>
            <a:fillRect/>
          </a:stretch>
        </p:blipFill>
        <p:spPr>
          <a:xfrm>
            <a:off x="2536694" y="1921846"/>
            <a:ext cx="6422817" cy="2210161"/>
          </a:xfrm>
          <a:prstGeom prst="rect">
            <a:avLst/>
          </a:prstGeom>
        </p:spPr>
      </p:pic>
    </p:spTree>
    <p:extLst>
      <p:ext uri="{BB962C8B-B14F-4D97-AF65-F5344CB8AC3E}">
        <p14:creationId xmlns:p14="http://schemas.microsoft.com/office/powerpoint/2010/main" val="1817447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marL="0" indent="0" algn="l">
              <a:buNone/>
            </a:pPr>
            <a:r>
              <a:rPr lang="en-US" b="0" i="0" dirty="0">
                <a:solidFill>
                  <a:srgbClr val="000000"/>
                </a:solidFill>
                <a:effectLst/>
                <a:latin typeface="Roboto" panose="02000000000000000000" pitchFamily="2" charset="0"/>
              </a:rPr>
              <a:t>Digital Input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2 Pin Sinking / Sourcing</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International Standard, IEC 61131-2</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Filter, Analog + Digital by software</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Voltase</a:t>
            </a:r>
            <a:r>
              <a:rPr lang="en-US" b="0" i="0" dirty="0">
                <a:solidFill>
                  <a:srgbClr val="000000"/>
                </a:solidFill>
                <a:effectLst/>
                <a:latin typeface="Roboto" panose="02000000000000000000" pitchFamily="2" charset="0"/>
              </a:rPr>
              <a:t>, 10-24V DC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129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7C2B6-252F-45AF-B5E8-0D6EE0374E8F}"/>
              </a:ext>
            </a:extLst>
          </p:cNvPr>
          <p:cNvSpPr>
            <a:spLocks noGrp="1"/>
          </p:cNvSpPr>
          <p:nvPr>
            <p:ph type="title"/>
          </p:nvPr>
        </p:nvSpPr>
        <p:spPr/>
        <p:txBody>
          <a:bodyPr/>
          <a:lstStyle/>
          <a:p>
            <a:r>
              <a:rPr lang="en-US" dirty="0"/>
              <a:t>QML</a:t>
            </a:r>
          </a:p>
        </p:txBody>
      </p:sp>
      <p:pic>
        <p:nvPicPr>
          <p:cNvPr id="5" name="Picture 4">
            <a:extLst>
              <a:ext uri="{FF2B5EF4-FFF2-40B4-BE49-F238E27FC236}">
                <a16:creationId xmlns:a16="http://schemas.microsoft.com/office/drawing/2014/main" id="{F349A63D-87FF-4A31-8FFC-72DEA61D5921}"/>
              </a:ext>
            </a:extLst>
          </p:cNvPr>
          <p:cNvPicPr>
            <a:picLocks noChangeAspect="1"/>
          </p:cNvPicPr>
          <p:nvPr/>
        </p:nvPicPr>
        <p:blipFill>
          <a:blip r:embed="rId2"/>
          <a:stretch>
            <a:fillRect/>
          </a:stretch>
        </p:blipFill>
        <p:spPr>
          <a:xfrm>
            <a:off x="3192904" y="1690688"/>
            <a:ext cx="4471441" cy="4778305"/>
          </a:xfrm>
          <a:prstGeom prst="rect">
            <a:avLst/>
          </a:prstGeom>
        </p:spPr>
      </p:pic>
      <p:sp>
        <p:nvSpPr>
          <p:cNvPr id="6" name="TextBox 5">
            <a:extLst>
              <a:ext uri="{FF2B5EF4-FFF2-40B4-BE49-F238E27FC236}">
                <a16:creationId xmlns:a16="http://schemas.microsoft.com/office/drawing/2014/main" id="{41F77B36-05AC-43B9-A885-E8E07CD626A5}"/>
              </a:ext>
            </a:extLst>
          </p:cNvPr>
          <p:cNvSpPr txBox="1"/>
          <p:nvPr/>
        </p:nvSpPr>
        <p:spPr>
          <a:xfrm>
            <a:off x="8409482" y="1690688"/>
            <a:ext cx="3195105" cy="369332"/>
          </a:xfrm>
          <a:prstGeom prst="rect">
            <a:avLst/>
          </a:prstGeom>
          <a:noFill/>
        </p:spPr>
        <p:txBody>
          <a:bodyPr wrap="none" rtlCol="0">
            <a:spAutoFit/>
          </a:bodyPr>
          <a:lstStyle/>
          <a:p>
            <a:r>
              <a:rPr lang="en-US" dirty="0" err="1"/>
              <a:t>Ini</a:t>
            </a:r>
            <a:r>
              <a:rPr lang="en-US" dirty="0"/>
              <a:t> Namanya circular gauge </a:t>
            </a:r>
            <a:r>
              <a:rPr lang="en-US" dirty="0" err="1"/>
              <a:t>yaaa</a:t>
            </a:r>
            <a:endParaRPr lang="en-US" dirty="0"/>
          </a:p>
        </p:txBody>
      </p:sp>
    </p:spTree>
    <p:extLst>
      <p:ext uri="{BB962C8B-B14F-4D97-AF65-F5344CB8AC3E}">
        <p14:creationId xmlns:p14="http://schemas.microsoft.com/office/powerpoint/2010/main" val="3658736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26CB9-C3E4-487A-8329-69446A5BFF88}"/>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42C7A024-7A04-4898-929D-74B72F197012}"/>
              </a:ext>
            </a:extLst>
          </p:cNvPr>
          <p:cNvSpPr>
            <a:spLocks noGrp="1"/>
          </p:cNvSpPr>
          <p:nvPr>
            <p:ph idx="1"/>
          </p:nvPr>
        </p:nvSpPr>
        <p:spPr>
          <a:xfrm>
            <a:off x="6985416" y="1825625"/>
            <a:ext cx="4368384" cy="4351338"/>
          </a:xfrm>
        </p:spPr>
        <p:txBody>
          <a:bodyPr/>
          <a:lstStyle/>
          <a:p>
            <a:pPr marL="0" indent="0">
              <a:buNone/>
            </a:pPr>
            <a:r>
              <a:rPr lang="en-US" dirty="0" err="1"/>
              <a:t>Ini</a:t>
            </a:r>
            <a:r>
              <a:rPr lang="en-US" dirty="0"/>
              <a:t> </a:t>
            </a:r>
            <a:r>
              <a:rPr lang="en-US" dirty="0" err="1"/>
              <a:t>fungsinya</a:t>
            </a:r>
            <a:r>
              <a:rPr lang="en-US" dirty="0"/>
              <a:t> </a:t>
            </a:r>
            <a:r>
              <a:rPr lang="en-US" dirty="0" err="1"/>
              <a:t>mengubah</a:t>
            </a:r>
            <a:r>
              <a:rPr lang="en-US" dirty="0"/>
              <a:t> </a:t>
            </a:r>
            <a:r>
              <a:rPr lang="en-US" dirty="0" err="1"/>
              <a:t>nilai</a:t>
            </a:r>
            <a:r>
              <a:rPr lang="en-US" dirty="0"/>
              <a:t> gauge </a:t>
            </a:r>
            <a:r>
              <a:rPr lang="en-US" dirty="0" err="1"/>
              <a:t>terhadap</a:t>
            </a:r>
            <a:r>
              <a:rPr lang="en-US" dirty="0"/>
              <a:t> data </a:t>
            </a:r>
            <a:r>
              <a:rPr lang="en-US" dirty="0" err="1"/>
              <a:t>modbus</a:t>
            </a:r>
            <a:r>
              <a:rPr lang="en-US" dirty="0"/>
              <a:t> yang </a:t>
            </a:r>
            <a:r>
              <a:rPr lang="en-US" dirty="0" err="1"/>
              <a:t>kita</a:t>
            </a:r>
            <a:r>
              <a:rPr lang="en-US" dirty="0"/>
              <a:t> </a:t>
            </a:r>
            <a:r>
              <a:rPr lang="en-US" dirty="0" err="1"/>
              <a:t>dapatkan</a:t>
            </a:r>
            <a:endParaRPr lang="en-US" dirty="0"/>
          </a:p>
        </p:txBody>
      </p:sp>
      <p:sp>
        <p:nvSpPr>
          <p:cNvPr id="5" name="TextBox 4">
            <a:extLst>
              <a:ext uri="{FF2B5EF4-FFF2-40B4-BE49-F238E27FC236}">
                <a16:creationId xmlns:a16="http://schemas.microsoft.com/office/drawing/2014/main" id="{64EE4B30-69AE-42A1-AFEF-1D8FA25F111C}"/>
              </a:ext>
            </a:extLst>
          </p:cNvPr>
          <p:cNvSpPr txBox="1"/>
          <p:nvPr/>
        </p:nvSpPr>
        <p:spPr>
          <a:xfrm>
            <a:off x="333532" y="2878511"/>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gauge.value</a:t>
            </a:r>
            <a:r>
              <a:rPr lang="en-US" dirty="0"/>
              <a:t> = </a:t>
            </a:r>
            <a:r>
              <a:rPr lang="en-US" dirty="0" err="1"/>
              <a:t>backend.sensor</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1943916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2B781-AEE6-4789-9D39-04ED23FB1481}"/>
              </a:ext>
            </a:extLst>
          </p:cNvPr>
          <p:cNvSpPr>
            <a:spLocks noGrp="1"/>
          </p:cNvSpPr>
          <p:nvPr>
            <p:ph type="title"/>
          </p:nvPr>
        </p:nvSpPr>
        <p:spPr>
          <a:xfrm>
            <a:off x="838200" y="166660"/>
            <a:ext cx="10515600" cy="1325563"/>
          </a:xfrm>
        </p:spPr>
        <p:txBody>
          <a:bodyPr>
            <a:normAutofit/>
          </a:bodyPr>
          <a:lstStyle/>
          <a:p>
            <a:pPr algn="ctr"/>
            <a:r>
              <a:rPr lang="en-US" sz="3600" dirty="0"/>
              <a:t>Ada gak yang lain ?</a:t>
            </a:r>
          </a:p>
        </p:txBody>
      </p:sp>
      <p:sp>
        <p:nvSpPr>
          <p:cNvPr id="3" name="Content Placeholder 2">
            <a:extLst>
              <a:ext uri="{FF2B5EF4-FFF2-40B4-BE49-F238E27FC236}">
                <a16:creationId xmlns:a16="http://schemas.microsoft.com/office/drawing/2014/main" id="{FE536D77-3F45-4497-BA70-468D60C2FC6F}"/>
              </a:ext>
            </a:extLst>
          </p:cNvPr>
          <p:cNvSpPr>
            <a:spLocks noGrp="1"/>
          </p:cNvSpPr>
          <p:nvPr>
            <p:ph idx="1"/>
          </p:nvPr>
        </p:nvSpPr>
        <p:spPr>
          <a:xfrm>
            <a:off x="838200" y="5816185"/>
            <a:ext cx="10515600" cy="875156"/>
          </a:xfrm>
        </p:spPr>
        <p:txBody>
          <a:bodyPr>
            <a:normAutofit/>
          </a:bodyPr>
          <a:lstStyle/>
          <a:p>
            <a:pPr marL="0" indent="0" algn="ctr">
              <a:buNone/>
            </a:pPr>
            <a:r>
              <a:rPr lang="en-US" dirty="0"/>
              <a:t>Kayak </a:t>
            </a:r>
            <a:r>
              <a:rPr lang="en-US" dirty="0" err="1"/>
              <a:t>biasa</a:t>
            </a:r>
            <a:r>
              <a:rPr lang="en-US" dirty="0"/>
              <a:t> </a:t>
            </a:r>
            <a:r>
              <a:rPr lang="en-US" dirty="0" err="1"/>
              <a:t>ya</a:t>
            </a:r>
            <a:r>
              <a:rPr lang="en-US" dirty="0"/>
              <a:t> </a:t>
            </a:r>
            <a:r>
              <a:rPr lang="en-US" dirty="0" err="1"/>
              <a:t>temen</a:t>
            </a:r>
            <a:r>
              <a:rPr lang="en-US" dirty="0"/>
              <a:t> </a:t>
            </a:r>
            <a:r>
              <a:rPr lang="en-US" dirty="0" err="1"/>
              <a:t>temen</a:t>
            </a:r>
            <a:r>
              <a:rPr lang="en-US" dirty="0"/>
              <a:t> </a:t>
            </a:r>
            <a:r>
              <a:rPr lang="en-US" dirty="0" err="1"/>
              <a:t>ada</a:t>
            </a:r>
            <a:r>
              <a:rPr lang="en-US" dirty="0"/>
              <a:t> di folder </a:t>
            </a:r>
            <a:r>
              <a:rPr lang="en-US" dirty="0">
                <a:sym typeface="Wingdings" panose="05000000000000000000" pitchFamily="2" charset="2"/>
              </a:rPr>
              <a:t></a:t>
            </a:r>
            <a:endParaRPr lang="en-US" dirty="0"/>
          </a:p>
        </p:txBody>
      </p:sp>
      <p:pic>
        <p:nvPicPr>
          <p:cNvPr id="5" name="Picture 4">
            <a:extLst>
              <a:ext uri="{FF2B5EF4-FFF2-40B4-BE49-F238E27FC236}">
                <a16:creationId xmlns:a16="http://schemas.microsoft.com/office/drawing/2014/main" id="{EDE39DCE-E46F-4CC2-8FE8-C2F2312DDCBA}"/>
              </a:ext>
            </a:extLst>
          </p:cNvPr>
          <p:cNvPicPr>
            <a:picLocks noChangeAspect="1"/>
          </p:cNvPicPr>
          <p:nvPr/>
        </p:nvPicPr>
        <p:blipFill>
          <a:blip r:embed="rId2"/>
          <a:stretch>
            <a:fillRect/>
          </a:stretch>
        </p:blipFill>
        <p:spPr>
          <a:xfrm>
            <a:off x="2243137" y="1492223"/>
            <a:ext cx="7705725" cy="4143375"/>
          </a:xfrm>
          <a:prstGeom prst="rect">
            <a:avLst/>
          </a:prstGeom>
        </p:spPr>
      </p:pic>
    </p:spTree>
    <p:extLst>
      <p:ext uri="{BB962C8B-B14F-4D97-AF65-F5344CB8AC3E}">
        <p14:creationId xmlns:p14="http://schemas.microsoft.com/office/powerpoint/2010/main" val="6634714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A7D02-263C-4794-85F1-B7F030852F19}"/>
              </a:ext>
            </a:extLst>
          </p:cNvPr>
          <p:cNvSpPr>
            <a:spLocks noGrp="1"/>
          </p:cNvSpPr>
          <p:nvPr>
            <p:ph type="title"/>
          </p:nvPr>
        </p:nvSpPr>
        <p:spPr/>
        <p:txBody>
          <a:bodyPr/>
          <a:lstStyle/>
          <a:p>
            <a:r>
              <a:rPr lang="en-US" dirty="0"/>
              <a:t>JOBSHEET 4 : Analog Output</a:t>
            </a:r>
          </a:p>
        </p:txBody>
      </p:sp>
      <p:sp>
        <p:nvSpPr>
          <p:cNvPr id="6" name="Rectangle 5">
            <a:extLst>
              <a:ext uri="{FF2B5EF4-FFF2-40B4-BE49-F238E27FC236}">
                <a16:creationId xmlns:a16="http://schemas.microsoft.com/office/drawing/2014/main" id="{BAE5A43B-4747-46A3-9FC9-8D8274BA529A}"/>
              </a:ext>
            </a:extLst>
          </p:cNvPr>
          <p:cNvSpPr/>
          <p:nvPr/>
        </p:nvSpPr>
        <p:spPr>
          <a:xfrm>
            <a:off x="1274165"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7" name="Rectangle 6">
            <a:extLst>
              <a:ext uri="{FF2B5EF4-FFF2-40B4-BE49-F238E27FC236}">
                <a16:creationId xmlns:a16="http://schemas.microsoft.com/office/drawing/2014/main" id="{14B50F38-0D13-4BAC-918B-67A23EC785AB}"/>
              </a:ext>
            </a:extLst>
          </p:cNvPr>
          <p:cNvSpPr/>
          <p:nvPr/>
        </p:nvSpPr>
        <p:spPr>
          <a:xfrm>
            <a:off x="3997951"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8" name="Picture 7" descr="Jual Outseal PLC Mega V.3 - slim - Kab. Sidoarjo - Outseal | Tokopedia">
            <a:extLst>
              <a:ext uri="{FF2B5EF4-FFF2-40B4-BE49-F238E27FC236}">
                <a16:creationId xmlns:a16="http://schemas.microsoft.com/office/drawing/2014/main" id="{02D87D10-8464-4E77-8ABB-57EB5D414B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6116279"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87E3699C-3200-43E7-9FE4-31F10407277C}"/>
              </a:ext>
            </a:extLst>
          </p:cNvPr>
          <p:cNvCxnSpPr>
            <a:stCxn id="6" idx="3"/>
            <a:endCxn id="7" idx="1"/>
          </p:cNvCxnSpPr>
          <p:nvPr/>
        </p:nvCxnSpPr>
        <p:spPr>
          <a:xfrm>
            <a:off x="2713221"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E95C01-91E5-4501-BF16-0C358437FAD5}"/>
              </a:ext>
            </a:extLst>
          </p:cNvPr>
          <p:cNvCxnSpPr/>
          <p:nvPr/>
        </p:nvCxnSpPr>
        <p:spPr>
          <a:xfrm>
            <a:off x="5437007"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EF71B7-BE18-4298-B6C0-9D50A086E175}"/>
              </a:ext>
            </a:extLst>
          </p:cNvPr>
          <p:cNvSpPr txBox="1"/>
          <p:nvPr/>
        </p:nvSpPr>
        <p:spPr>
          <a:xfrm>
            <a:off x="2819260" y="2745074"/>
            <a:ext cx="1284729" cy="369332"/>
          </a:xfrm>
          <a:prstGeom prst="rect">
            <a:avLst/>
          </a:prstGeom>
          <a:noFill/>
        </p:spPr>
        <p:txBody>
          <a:bodyPr wrap="square" rtlCol="0">
            <a:spAutoFit/>
          </a:bodyPr>
          <a:lstStyle/>
          <a:p>
            <a:r>
              <a:rPr lang="en-US" dirty="0" err="1"/>
              <a:t>pyqtSlot</a:t>
            </a:r>
            <a:endParaRPr lang="en-US" dirty="0"/>
          </a:p>
        </p:txBody>
      </p:sp>
      <p:sp>
        <p:nvSpPr>
          <p:cNvPr id="12" name="TextBox 11">
            <a:extLst>
              <a:ext uri="{FF2B5EF4-FFF2-40B4-BE49-F238E27FC236}">
                <a16:creationId xmlns:a16="http://schemas.microsoft.com/office/drawing/2014/main" id="{4A8D8DA5-E46B-47C0-8235-72FC809A9BE2}"/>
              </a:ext>
            </a:extLst>
          </p:cNvPr>
          <p:cNvSpPr txBox="1"/>
          <p:nvPr/>
        </p:nvSpPr>
        <p:spPr>
          <a:xfrm>
            <a:off x="5487016" y="2748087"/>
            <a:ext cx="1284729" cy="369332"/>
          </a:xfrm>
          <a:prstGeom prst="rect">
            <a:avLst/>
          </a:prstGeom>
          <a:noFill/>
        </p:spPr>
        <p:txBody>
          <a:bodyPr wrap="square" rtlCol="0">
            <a:spAutoFit/>
          </a:bodyPr>
          <a:lstStyle/>
          <a:p>
            <a:r>
              <a:rPr lang="en-US" dirty="0"/>
              <a:t>MODBUS</a:t>
            </a:r>
          </a:p>
        </p:txBody>
      </p:sp>
      <p:sp>
        <p:nvSpPr>
          <p:cNvPr id="13" name="TextBox 12">
            <a:extLst>
              <a:ext uri="{FF2B5EF4-FFF2-40B4-BE49-F238E27FC236}">
                <a16:creationId xmlns:a16="http://schemas.microsoft.com/office/drawing/2014/main" id="{A6687C01-AB25-47FB-8CAB-D172FE334C1B}"/>
              </a:ext>
            </a:extLst>
          </p:cNvPr>
          <p:cNvSpPr txBox="1"/>
          <p:nvPr/>
        </p:nvSpPr>
        <p:spPr>
          <a:xfrm>
            <a:off x="3832485" y="3899552"/>
            <a:ext cx="2188563" cy="369332"/>
          </a:xfrm>
          <a:prstGeom prst="rect">
            <a:avLst/>
          </a:prstGeom>
          <a:noFill/>
        </p:spPr>
        <p:txBody>
          <a:bodyPr wrap="square" rtlCol="0">
            <a:spAutoFit/>
          </a:bodyPr>
          <a:lstStyle/>
          <a:p>
            <a:r>
              <a:rPr lang="en-US" dirty="0"/>
              <a:t>MODBUS MASTER</a:t>
            </a:r>
          </a:p>
        </p:txBody>
      </p:sp>
      <p:sp>
        <p:nvSpPr>
          <p:cNvPr id="14" name="TextBox 13">
            <a:extLst>
              <a:ext uri="{FF2B5EF4-FFF2-40B4-BE49-F238E27FC236}">
                <a16:creationId xmlns:a16="http://schemas.microsoft.com/office/drawing/2014/main" id="{17BD41E9-2D54-40AB-A05A-C8F17FADEB15}"/>
              </a:ext>
            </a:extLst>
          </p:cNvPr>
          <p:cNvSpPr txBox="1"/>
          <p:nvPr/>
        </p:nvSpPr>
        <p:spPr>
          <a:xfrm>
            <a:off x="6996982" y="5870546"/>
            <a:ext cx="2188563" cy="369332"/>
          </a:xfrm>
          <a:prstGeom prst="rect">
            <a:avLst/>
          </a:prstGeom>
          <a:noFill/>
        </p:spPr>
        <p:txBody>
          <a:bodyPr wrap="square" rtlCol="0">
            <a:spAutoFit/>
          </a:bodyPr>
          <a:lstStyle/>
          <a:p>
            <a:r>
              <a:rPr lang="en-US" dirty="0"/>
              <a:t>MODBUS SLAVE</a:t>
            </a:r>
          </a:p>
        </p:txBody>
      </p:sp>
      <p:sp>
        <p:nvSpPr>
          <p:cNvPr id="15" name="TextBox 14">
            <a:extLst>
              <a:ext uri="{FF2B5EF4-FFF2-40B4-BE49-F238E27FC236}">
                <a16:creationId xmlns:a16="http://schemas.microsoft.com/office/drawing/2014/main" id="{EB7FC4E7-23FE-4E3D-9285-2D3C0C7D396B}"/>
              </a:ext>
            </a:extLst>
          </p:cNvPr>
          <p:cNvSpPr txBox="1"/>
          <p:nvPr/>
        </p:nvSpPr>
        <p:spPr>
          <a:xfrm>
            <a:off x="196782" y="3176173"/>
            <a:ext cx="1284729" cy="369332"/>
          </a:xfrm>
          <a:prstGeom prst="rect">
            <a:avLst/>
          </a:prstGeom>
          <a:noFill/>
        </p:spPr>
        <p:txBody>
          <a:bodyPr wrap="square" rtlCol="0">
            <a:spAutoFit/>
          </a:bodyPr>
          <a:lstStyle/>
          <a:p>
            <a:r>
              <a:rPr lang="en-US" dirty="0"/>
              <a:t>Button</a:t>
            </a:r>
          </a:p>
        </p:txBody>
      </p:sp>
      <p:cxnSp>
        <p:nvCxnSpPr>
          <p:cNvPr id="16" name="Straight Arrow Connector 15">
            <a:extLst>
              <a:ext uri="{FF2B5EF4-FFF2-40B4-BE49-F238E27FC236}">
                <a16:creationId xmlns:a16="http://schemas.microsoft.com/office/drawing/2014/main" id="{F1598928-684C-4C65-94DD-04933E9A1783}"/>
              </a:ext>
            </a:extLst>
          </p:cNvPr>
          <p:cNvCxnSpPr/>
          <p:nvPr/>
        </p:nvCxnSpPr>
        <p:spPr>
          <a:xfrm>
            <a:off x="9185545" y="3200799"/>
            <a:ext cx="69297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0F2FA52-F727-4595-A640-649CD0BF818C}"/>
              </a:ext>
            </a:extLst>
          </p:cNvPr>
          <p:cNvSpPr/>
          <p:nvPr/>
        </p:nvSpPr>
        <p:spPr>
          <a:xfrm>
            <a:off x="9914743" y="2692608"/>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LAMPU PWM</a:t>
            </a:r>
          </a:p>
        </p:txBody>
      </p:sp>
    </p:spTree>
    <p:extLst>
      <p:ext uri="{BB962C8B-B14F-4D97-AF65-F5344CB8AC3E}">
        <p14:creationId xmlns:p14="http://schemas.microsoft.com/office/powerpoint/2010/main" val="3768690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39109-8DA1-4E20-BF57-ED036BD8CDE2}"/>
              </a:ext>
            </a:extLst>
          </p:cNvPr>
          <p:cNvSpPr>
            <a:spLocks noGrp="1"/>
          </p:cNvSpPr>
          <p:nvPr>
            <p:ph type="title"/>
          </p:nvPr>
        </p:nvSpPr>
        <p:spPr/>
        <p:txBody>
          <a:bodyPr/>
          <a:lstStyle/>
          <a:p>
            <a:r>
              <a:rPr lang="en-US" dirty="0"/>
              <a:t>PROGRAM LADDER</a:t>
            </a:r>
          </a:p>
        </p:txBody>
      </p:sp>
      <p:sp>
        <p:nvSpPr>
          <p:cNvPr id="3" name="Content Placeholder 2">
            <a:extLst>
              <a:ext uri="{FF2B5EF4-FFF2-40B4-BE49-F238E27FC236}">
                <a16:creationId xmlns:a16="http://schemas.microsoft.com/office/drawing/2014/main" id="{F677296D-9958-4E26-8DEA-1D2CCE9E1A7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7DD5C7-F7B6-48C1-B59F-22826F2CCD87}"/>
              </a:ext>
            </a:extLst>
          </p:cNvPr>
          <p:cNvPicPr>
            <a:picLocks noChangeAspect="1"/>
          </p:cNvPicPr>
          <p:nvPr/>
        </p:nvPicPr>
        <p:blipFill>
          <a:blip r:embed="rId2"/>
          <a:stretch>
            <a:fillRect/>
          </a:stretch>
        </p:blipFill>
        <p:spPr>
          <a:xfrm>
            <a:off x="2326385" y="2288459"/>
            <a:ext cx="8128943" cy="2281081"/>
          </a:xfrm>
          <a:prstGeom prst="rect">
            <a:avLst/>
          </a:prstGeom>
        </p:spPr>
      </p:pic>
    </p:spTree>
    <p:extLst>
      <p:ext uri="{BB962C8B-B14F-4D97-AF65-F5344CB8AC3E}">
        <p14:creationId xmlns:p14="http://schemas.microsoft.com/office/powerpoint/2010/main" val="3304110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55971-0FC5-4380-B1FC-458399BC58C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D6F51A52-85B6-423F-8C6C-D4E534C99DB7}"/>
              </a:ext>
            </a:extLst>
          </p:cNvPr>
          <p:cNvSpPr>
            <a:spLocks noGrp="1"/>
          </p:cNvSpPr>
          <p:nvPr>
            <p:ph idx="1"/>
          </p:nvPr>
        </p:nvSpPr>
        <p:spPr>
          <a:xfrm>
            <a:off x="8708036" y="1185512"/>
            <a:ext cx="3483964" cy="4351338"/>
          </a:xfrm>
        </p:spPr>
        <p:txBody>
          <a:bodyPr/>
          <a:lstStyle/>
          <a:p>
            <a:endParaRPr lang="en-US"/>
          </a:p>
        </p:txBody>
      </p:sp>
      <p:pic>
        <p:nvPicPr>
          <p:cNvPr id="5" name="Picture 4">
            <a:extLst>
              <a:ext uri="{FF2B5EF4-FFF2-40B4-BE49-F238E27FC236}">
                <a16:creationId xmlns:a16="http://schemas.microsoft.com/office/drawing/2014/main" id="{362A5DDE-F5AA-4149-B656-6A28623A23DB}"/>
              </a:ext>
            </a:extLst>
          </p:cNvPr>
          <p:cNvPicPr>
            <a:picLocks noChangeAspect="1"/>
          </p:cNvPicPr>
          <p:nvPr/>
        </p:nvPicPr>
        <p:blipFill>
          <a:blip r:embed="rId2"/>
          <a:stretch>
            <a:fillRect/>
          </a:stretch>
        </p:blipFill>
        <p:spPr>
          <a:xfrm>
            <a:off x="838200" y="1316054"/>
            <a:ext cx="6162208" cy="2685240"/>
          </a:xfrm>
          <a:prstGeom prst="rect">
            <a:avLst/>
          </a:prstGeom>
        </p:spPr>
      </p:pic>
      <p:pic>
        <p:nvPicPr>
          <p:cNvPr id="7" name="Picture 6">
            <a:extLst>
              <a:ext uri="{FF2B5EF4-FFF2-40B4-BE49-F238E27FC236}">
                <a16:creationId xmlns:a16="http://schemas.microsoft.com/office/drawing/2014/main" id="{F1D5057C-EFC7-4224-B6B7-D5061BFB1E9E}"/>
              </a:ext>
            </a:extLst>
          </p:cNvPr>
          <p:cNvPicPr>
            <a:picLocks noChangeAspect="1"/>
          </p:cNvPicPr>
          <p:nvPr/>
        </p:nvPicPr>
        <p:blipFill>
          <a:blip r:embed="rId3"/>
          <a:stretch>
            <a:fillRect/>
          </a:stretch>
        </p:blipFill>
        <p:spPr>
          <a:xfrm>
            <a:off x="838200" y="4215700"/>
            <a:ext cx="7556292" cy="2642300"/>
          </a:xfrm>
          <a:prstGeom prst="rect">
            <a:avLst/>
          </a:prstGeom>
        </p:spPr>
      </p:pic>
    </p:spTree>
    <p:extLst>
      <p:ext uri="{BB962C8B-B14F-4D97-AF65-F5344CB8AC3E}">
        <p14:creationId xmlns:p14="http://schemas.microsoft.com/office/powerpoint/2010/main" val="36306160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DCB54-8BC4-4B66-B738-DBD087E6842C}"/>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801B9B71-AB4C-44F6-93B8-7D8861917831}"/>
              </a:ext>
            </a:extLst>
          </p:cNvPr>
          <p:cNvSpPr>
            <a:spLocks noGrp="1"/>
          </p:cNvSpPr>
          <p:nvPr>
            <p:ph idx="1"/>
          </p:nvPr>
        </p:nvSpPr>
        <p:spPr>
          <a:xfrm>
            <a:off x="7704944" y="1825625"/>
            <a:ext cx="3648855" cy="4351338"/>
          </a:xfrm>
        </p:spPr>
        <p:txBody>
          <a:bodyPr/>
          <a:lstStyle/>
          <a:p>
            <a:pPr marL="0" indent="0">
              <a:buNone/>
            </a:pPr>
            <a:r>
              <a:rPr lang="en-US" dirty="0" err="1"/>
              <a:t>Ini</a:t>
            </a:r>
            <a:r>
              <a:rPr lang="en-US" dirty="0"/>
              <a:t> Namanya slider</a:t>
            </a:r>
          </a:p>
        </p:txBody>
      </p:sp>
      <p:pic>
        <p:nvPicPr>
          <p:cNvPr id="5" name="Picture 4">
            <a:extLst>
              <a:ext uri="{FF2B5EF4-FFF2-40B4-BE49-F238E27FC236}">
                <a16:creationId xmlns:a16="http://schemas.microsoft.com/office/drawing/2014/main" id="{0D5A2D28-6476-414E-812D-38EF4F06CB1B}"/>
              </a:ext>
            </a:extLst>
          </p:cNvPr>
          <p:cNvPicPr>
            <a:picLocks noChangeAspect="1"/>
          </p:cNvPicPr>
          <p:nvPr/>
        </p:nvPicPr>
        <p:blipFill>
          <a:blip r:embed="rId2"/>
          <a:stretch>
            <a:fillRect/>
          </a:stretch>
        </p:blipFill>
        <p:spPr>
          <a:xfrm>
            <a:off x="2562537" y="1690688"/>
            <a:ext cx="3829050" cy="4095750"/>
          </a:xfrm>
          <a:prstGeom prst="rect">
            <a:avLst/>
          </a:prstGeom>
        </p:spPr>
      </p:pic>
    </p:spTree>
    <p:extLst>
      <p:ext uri="{BB962C8B-B14F-4D97-AF65-F5344CB8AC3E}">
        <p14:creationId xmlns:p14="http://schemas.microsoft.com/office/powerpoint/2010/main" val="4167631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28AB-5526-49AD-894F-6BEDC77EC486}"/>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FE1FD2D2-C694-40CC-AC28-43D289B5ED27}"/>
              </a:ext>
            </a:extLst>
          </p:cNvPr>
          <p:cNvSpPr>
            <a:spLocks noGrp="1"/>
          </p:cNvSpPr>
          <p:nvPr>
            <p:ph idx="1"/>
          </p:nvPr>
        </p:nvSpPr>
        <p:spPr>
          <a:xfrm>
            <a:off x="6280878" y="1825625"/>
            <a:ext cx="5072921" cy="4351338"/>
          </a:xfrm>
        </p:spPr>
        <p:txBody>
          <a:bodyPr/>
          <a:lstStyle/>
          <a:p>
            <a:pPr marL="0" indent="0">
              <a:buNone/>
            </a:pPr>
            <a:r>
              <a:rPr lang="en-US" dirty="0" err="1"/>
              <a:t>Ini</a:t>
            </a:r>
            <a:r>
              <a:rPr lang="en-US" dirty="0"/>
              <a:t> </a:t>
            </a:r>
            <a:r>
              <a:rPr lang="en-US" dirty="0" err="1"/>
              <a:t>fungsinya</a:t>
            </a:r>
            <a:r>
              <a:rPr lang="en-US" dirty="0"/>
              <a:t> </a:t>
            </a:r>
            <a:r>
              <a:rPr lang="en-US" dirty="0" err="1"/>
              <a:t>untuk</a:t>
            </a:r>
            <a:r>
              <a:rPr lang="en-US" dirty="0"/>
              <a:t> </a:t>
            </a:r>
            <a:r>
              <a:rPr lang="en-US" dirty="0" err="1"/>
              <a:t>mengirim</a:t>
            </a:r>
            <a:r>
              <a:rPr lang="en-US" dirty="0"/>
              <a:t> </a:t>
            </a:r>
            <a:r>
              <a:rPr lang="en-US" dirty="0" err="1"/>
              <a:t>nilai</a:t>
            </a:r>
            <a:r>
              <a:rPr lang="en-US" dirty="0"/>
              <a:t> slider </a:t>
            </a:r>
            <a:r>
              <a:rPr lang="en-US" dirty="0" err="1"/>
              <a:t>ke</a:t>
            </a:r>
            <a:r>
              <a:rPr lang="en-US" dirty="0"/>
              <a:t> python</a:t>
            </a:r>
          </a:p>
        </p:txBody>
      </p:sp>
      <p:sp>
        <p:nvSpPr>
          <p:cNvPr id="5" name="TextBox 4">
            <a:extLst>
              <a:ext uri="{FF2B5EF4-FFF2-40B4-BE49-F238E27FC236}">
                <a16:creationId xmlns:a16="http://schemas.microsoft.com/office/drawing/2014/main" id="{DB87F30A-1238-4CD1-85FD-9634EF304657}"/>
              </a:ext>
            </a:extLst>
          </p:cNvPr>
          <p:cNvSpPr txBox="1"/>
          <p:nvPr/>
        </p:nvSpPr>
        <p:spPr>
          <a:xfrm>
            <a:off x="187378" y="1997839"/>
            <a:ext cx="6093500" cy="2862322"/>
          </a:xfrm>
          <a:prstGeom prst="rect">
            <a:avLst/>
          </a:prstGeom>
          <a:noFill/>
        </p:spPr>
        <p:txBody>
          <a:bodyPr wrap="square">
            <a:spAutoFit/>
          </a:bodyPr>
          <a:lstStyle/>
          <a:p>
            <a:r>
              <a:rPr lang="en-US" dirty="0"/>
              <a:t>Timer{</a:t>
            </a:r>
          </a:p>
          <a:p>
            <a:r>
              <a:rPr lang="en-US" dirty="0"/>
              <a:t>		</a:t>
            </a:r>
            <a:r>
              <a:rPr lang="en-US" dirty="0" err="1"/>
              <a:t>id:tmgauge</a:t>
            </a:r>
            <a:endParaRPr lang="en-US" dirty="0"/>
          </a:p>
          <a:p>
            <a:r>
              <a:rPr lang="en-US" dirty="0"/>
              <a:t>		interval: 200</a:t>
            </a:r>
          </a:p>
          <a:p>
            <a:r>
              <a:rPr lang="en-US" dirty="0"/>
              <a:t>		repeat: true</a:t>
            </a:r>
          </a:p>
          <a:p>
            <a:r>
              <a:rPr lang="en-US" dirty="0"/>
              <a:t>		running: true</a:t>
            </a:r>
          </a:p>
          <a:p>
            <a:r>
              <a:rPr lang="en-US" dirty="0"/>
              <a:t>		</a:t>
            </a:r>
            <a:r>
              <a:rPr lang="en-US" dirty="0" err="1"/>
              <a:t>onTriggered</a:t>
            </a:r>
            <a:r>
              <a:rPr lang="en-US" dirty="0"/>
              <a:t>: {</a:t>
            </a:r>
          </a:p>
          <a:p>
            <a:r>
              <a:rPr lang="en-US" dirty="0"/>
              <a:t>			 </a:t>
            </a:r>
            <a:r>
              <a:rPr lang="en-US" dirty="0" err="1"/>
              <a:t>backend.slider</a:t>
            </a:r>
            <a:r>
              <a:rPr lang="en-US" dirty="0"/>
              <a:t>(</a:t>
            </a:r>
            <a:r>
              <a:rPr lang="en-US" dirty="0" err="1"/>
              <a:t>slider.value</a:t>
            </a:r>
            <a:r>
              <a:rPr lang="en-US" dirty="0"/>
              <a:t>)</a:t>
            </a:r>
          </a:p>
          <a:p>
            <a:r>
              <a:rPr lang="en-US" dirty="0"/>
              <a:t>		}</a:t>
            </a:r>
          </a:p>
          <a:p>
            <a:r>
              <a:rPr lang="en-US" dirty="0"/>
              <a:t>		</a:t>
            </a:r>
          </a:p>
          <a:p>
            <a:r>
              <a:rPr lang="en-US" dirty="0"/>
              <a:t>	}</a:t>
            </a:r>
          </a:p>
        </p:txBody>
      </p:sp>
    </p:spTree>
    <p:extLst>
      <p:ext uri="{BB962C8B-B14F-4D97-AF65-F5344CB8AC3E}">
        <p14:creationId xmlns:p14="http://schemas.microsoft.com/office/powerpoint/2010/main" val="34922589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9E2E2-8806-479C-B913-44B357CDBEBA}"/>
              </a:ext>
            </a:extLst>
          </p:cNvPr>
          <p:cNvSpPr>
            <a:spLocks noGrp="1"/>
          </p:cNvSpPr>
          <p:nvPr>
            <p:ph type="title"/>
          </p:nvPr>
        </p:nvSpPr>
        <p:spPr/>
        <p:txBody>
          <a:bodyPr/>
          <a:lstStyle/>
          <a:p>
            <a:r>
              <a:rPr lang="en-US" dirty="0"/>
              <a:t>Ada slider lain ga ?</a:t>
            </a:r>
          </a:p>
        </p:txBody>
      </p:sp>
      <p:sp>
        <p:nvSpPr>
          <p:cNvPr id="3" name="Content Placeholder 2">
            <a:extLst>
              <a:ext uri="{FF2B5EF4-FFF2-40B4-BE49-F238E27FC236}">
                <a16:creationId xmlns:a16="http://schemas.microsoft.com/office/drawing/2014/main" id="{E495C2C9-D5A4-4EAB-AC1F-45C0B377425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BB3BAB8-A035-47D3-BE4B-7D529AEFC702}"/>
              </a:ext>
            </a:extLst>
          </p:cNvPr>
          <p:cNvPicPr>
            <a:picLocks noChangeAspect="1"/>
          </p:cNvPicPr>
          <p:nvPr/>
        </p:nvPicPr>
        <p:blipFill>
          <a:blip r:embed="rId2"/>
          <a:stretch>
            <a:fillRect/>
          </a:stretch>
        </p:blipFill>
        <p:spPr>
          <a:xfrm>
            <a:off x="1867769" y="1825625"/>
            <a:ext cx="7738193" cy="4588318"/>
          </a:xfrm>
          <a:prstGeom prst="rect">
            <a:avLst/>
          </a:prstGeom>
        </p:spPr>
      </p:pic>
    </p:spTree>
    <p:extLst>
      <p:ext uri="{BB962C8B-B14F-4D97-AF65-F5344CB8AC3E}">
        <p14:creationId xmlns:p14="http://schemas.microsoft.com/office/powerpoint/2010/main" val="2660992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7BD59-7689-4CD3-B6F3-B10245384AD9}"/>
              </a:ext>
            </a:extLst>
          </p:cNvPr>
          <p:cNvSpPr>
            <a:spLocks noGrp="1"/>
          </p:cNvSpPr>
          <p:nvPr>
            <p:ph type="title"/>
          </p:nvPr>
        </p:nvSpPr>
        <p:spPr>
          <a:xfrm>
            <a:off x="838200" y="365125"/>
            <a:ext cx="10515600" cy="824459"/>
          </a:xfrm>
        </p:spPr>
        <p:txBody>
          <a:bodyPr/>
          <a:lstStyle/>
          <a:p>
            <a:r>
              <a:rPr lang="en-US" dirty="0"/>
              <a:t>Customize </a:t>
            </a:r>
            <a:r>
              <a:rPr lang="en-US" dirty="0" err="1"/>
              <a:t>nya</a:t>
            </a:r>
            <a:r>
              <a:rPr lang="en-US" dirty="0"/>
              <a:t> </a:t>
            </a:r>
            <a:r>
              <a:rPr lang="en-US" dirty="0" err="1"/>
              <a:t>itu</a:t>
            </a:r>
            <a:r>
              <a:rPr lang="en-US" dirty="0"/>
              <a:t> </a:t>
            </a:r>
            <a:r>
              <a:rPr lang="en-US" dirty="0" err="1"/>
              <a:t>doang</a:t>
            </a:r>
            <a:r>
              <a:rPr lang="en-US" dirty="0"/>
              <a:t> </a:t>
            </a:r>
            <a:r>
              <a:rPr lang="en-US" dirty="0" err="1"/>
              <a:t>kang</a:t>
            </a:r>
            <a:r>
              <a:rPr lang="en-US" dirty="0"/>
              <a:t> ? </a:t>
            </a:r>
          </a:p>
        </p:txBody>
      </p:sp>
      <p:pic>
        <p:nvPicPr>
          <p:cNvPr id="5" name="Picture 4">
            <a:extLst>
              <a:ext uri="{FF2B5EF4-FFF2-40B4-BE49-F238E27FC236}">
                <a16:creationId xmlns:a16="http://schemas.microsoft.com/office/drawing/2014/main" id="{73E3C23D-2A7F-42EE-A43E-CACC85A0F715}"/>
              </a:ext>
            </a:extLst>
          </p:cNvPr>
          <p:cNvPicPr>
            <a:picLocks noChangeAspect="1"/>
          </p:cNvPicPr>
          <p:nvPr/>
        </p:nvPicPr>
        <p:blipFill>
          <a:blip r:embed="rId2"/>
          <a:stretch>
            <a:fillRect/>
          </a:stretch>
        </p:blipFill>
        <p:spPr>
          <a:xfrm>
            <a:off x="2041458" y="1604254"/>
            <a:ext cx="1841932" cy="1846992"/>
          </a:xfrm>
          <a:prstGeom prst="rect">
            <a:avLst/>
          </a:prstGeom>
        </p:spPr>
      </p:pic>
      <p:pic>
        <p:nvPicPr>
          <p:cNvPr id="7" name="Picture 6">
            <a:extLst>
              <a:ext uri="{FF2B5EF4-FFF2-40B4-BE49-F238E27FC236}">
                <a16:creationId xmlns:a16="http://schemas.microsoft.com/office/drawing/2014/main" id="{F58B2A6E-F21E-443D-B367-05E061FFCA34}"/>
              </a:ext>
            </a:extLst>
          </p:cNvPr>
          <p:cNvPicPr>
            <a:picLocks noChangeAspect="1"/>
          </p:cNvPicPr>
          <p:nvPr/>
        </p:nvPicPr>
        <p:blipFill>
          <a:blip r:embed="rId3"/>
          <a:stretch>
            <a:fillRect/>
          </a:stretch>
        </p:blipFill>
        <p:spPr>
          <a:xfrm>
            <a:off x="4138729" y="1583500"/>
            <a:ext cx="6011055" cy="1845500"/>
          </a:xfrm>
          <a:prstGeom prst="rect">
            <a:avLst/>
          </a:prstGeom>
        </p:spPr>
      </p:pic>
      <p:pic>
        <p:nvPicPr>
          <p:cNvPr id="9" name="Picture 8">
            <a:extLst>
              <a:ext uri="{FF2B5EF4-FFF2-40B4-BE49-F238E27FC236}">
                <a16:creationId xmlns:a16="http://schemas.microsoft.com/office/drawing/2014/main" id="{844B86D8-5B63-4EC0-B910-C6C9EB8B4C25}"/>
              </a:ext>
            </a:extLst>
          </p:cNvPr>
          <p:cNvPicPr>
            <a:picLocks noChangeAspect="1"/>
          </p:cNvPicPr>
          <p:nvPr/>
        </p:nvPicPr>
        <p:blipFill>
          <a:blip r:embed="rId4"/>
          <a:stretch>
            <a:fillRect/>
          </a:stretch>
        </p:blipFill>
        <p:spPr>
          <a:xfrm>
            <a:off x="4138729" y="3701502"/>
            <a:ext cx="1886951" cy="1862990"/>
          </a:xfrm>
          <a:prstGeom prst="rect">
            <a:avLst/>
          </a:prstGeom>
        </p:spPr>
      </p:pic>
      <p:pic>
        <p:nvPicPr>
          <p:cNvPr id="11" name="Picture 10">
            <a:extLst>
              <a:ext uri="{FF2B5EF4-FFF2-40B4-BE49-F238E27FC236}">
                <a16:creationId xmlns:a16="http://schemas.microsoft.com/office/drawing/2014/main" id="{D8E1E8BC-7C68-4211-8744-F3444F7898FB}"/>
              </a:ext>
            </a:extLst>
          </p:cNvPr>
          <p:cNvPicPr>
            <a:picLocks noChangeAspect="1"/>
          </p:cNvPicPr>
          <p:nvPr/>
        </p:nvPicPr>
        <p:blipFill>
          <a:blip r:embed="rId5"/>
          <a:stretch>
            <a:fillRect/>
          </a:stretch>
        </p:blipFill>
        <p:spPr>
          <a:xfrm>
            <a:off x="1996439" y="3734990"/>
            <a:ext cx="1886951" cy="1846992"/>
          </a:xfrm>
          <a:prstGeom prst="rect">
            <a:avLst/>
          </a:prstGeom>
        </p:spPr>
      </p:pic>
      <p:pic>
        <p:nvPicPr>
          <p:cNvPr id="13" name="Picture 12">
            <a:extLst>
              <a:ext uri="{FF2B5EF4-FFF2-40B4-BE49-F238E27FC236}">
                <a16:creationId xmlns:a16="http://schemas.microsoft.com/office/drawing/2014/main" id="{FADB3C9D-A82A-497A-8F42-32E54581113B}"/>
              </a:ext>
            </a:extLst>
          </p:cNvPr>
          <p:cNvPicPr>
            <a:picLocks noChangeAspect="1"/>
          </p:cNvPicPr>
          <p:nvPr/>
        </p:nvPicPr>
        <p:blipFill>
          <a:blip r:embed="rId6"/>
          <a:stretch>
            <a:fillRect/>
          </a:stretch>
        </p:blipFill>
        <p:spPr>
          <a:xfrm>
            <a:off x="6517884" y="3701502"/>
            <a:ext cx="3631900" cy="1846992"/>
          </a:xfrm>
          <a:prstGeom prst="rect">
            <a:avLst/>
          </a:prstGeom>
        </p:spPr>
      </p:pic>
      <p:sp>
        <p:nvSpPr>
          <p:cNvPr id="14" name="Title 1">
            <a:extLst>
              <a:ext uri="{FF2B5EF4-FFF2-40B4-BE49-F238E27FC236}">
                <a16:creationId xmlns:a16="http://schemas.microsoft.com/office/drawing/2014/main" id="{97E103F4-1B84-4725-ABE9-A07F6DBAF41F}"/>
              </a:ext>
            </a:extLst>
          </p:cNvPr>
          <p:cNvSpPr txBox="1">
            <a:spLocks/>
          </p:cNvSpPr>
          <p:nvPr/>
        </p:nvSpPr>
        <p:spPr>
          <a:xfrm>
            <a:off x="677305" y="5787010"/>
            <a:ext cx="10515600" cy="10709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Ada </a:t>
            </a:r>
            <a:r>
              <a:rPr lang="en-US" sz="2400" dirty="0" err="1"/>
              <a:t>banyak</a:t>
            </a:r>
            <a:r>
              <a:rPr lang="en-US" sz="2400" dirty="0"/>
              <a:t> </a:t>
            </a:r>
            <a:r>
              <a:rPr lang="en-US" sz="2400" dirty="0" err="1"/>
              <a:t>tenanggg</a:t>
            </a:r>
            <a:r>
              <a:rPr lang="en-US" sz="2400" dirty="0"/>
              <a:t> </a:t>
            </a:r>
            <a:r>
              <a:rPr lang="en-US" sz="2400" dirty="0" err="1"/>
              <a:t>buat</a:t>
            </a:r>
            <a:r>
              <a:rPr lang="en-US" sz="2400" dirty="0"/>
              <a:t> lain </a:t>
            </a:r>
            <a:r>
              <a:rPr lang="en-US" sz="2400" dirty="0" err="1"/>
              <a:t>waktu</a:t>
            </a:r>
            <a:r>
              <a:rPr lang="en-US" sz="2400" dirty="0"/>
              <a:t>. </a:t>
            </a:r>
            <a:r>
              <a:rPr lang="en-US" sz="2400" dirty="0" err="1"/>
              <a:t>Doain</a:t>
            </a:r>
            <a:r>
              <a:rPr lang="en-US" sz="2400" dirty="0"/>
              <a:t> </a:t>
            </a:r>
            <a:r>
              <a:rPr lang="en-US" sz="2400" dirty="0" err="1"/>
              <a:t>mudah</a:t>
            </a:r>
            <a:r>
              <a:rPr lang="en-US" sz="2400" dirty="0"/>
              <a:t> </a:t>
            </a:r>
            <a:r>
              <a:rPr lang="en-US" sz="2400" dirty="0" err="1"/>
              <a:t>mudahan</a:t>
            </a:r>
            <a:r>
              <a:rPr lang="en-US" sz="2400" dirty="0"/>
              <a:t> </a:t>
            </a:r>
            <a:r>
              <a:rPr lang="en-US" sz="2400" dirty="0" err="1"/>
              <a:t>diundang</a:t>
            </a:r>
            <a:r>
              <a:rPr lang="en-US" sz="2400" dirty="0"/>
              <a:t> </a:t>
            </a:r>
            <a:r>
              <a:rPr lang="en-US" sz="2400" dirty="0" err="1"/>
              <a:t>lagi</a:t>
            </a:r>
            <a:r>
              <a:rPr lang="en-US" sz="2400" dirty="0"/>
              <a:t> </a:t>
            </a:r>
            <a:r>
              <a:rPr lang="en-US" sz="2400" dirty="0" err="1"/>
              <a:t>hehe</a:t>
            </a:r>
            <a:r>
              <a:rPr lang="en-US" sz="2400" dirty="0"/>
              <a:t>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83300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lstStyle/>
          <a:p>
            <a:pPr algn="l">
              <a:buFont typeface="Arial" panose="020B0604020202020204" pitchFamily="34" charset="0"/>
              <a:buChar char="•"/>
            </a:pPr>
            <a:r>
              <a:rPr lang="en-US" b="0" i="0" dirty="0">
                <a:solidFill>
                  <a:srgbClr val="000000"/>
                </a:solidFill>
                <a:effectLst/>
                <a:latin typeface="Roboto" panose="02000000000000000000" pitchFamily="2" charset="0"/>
              </a:rPr>
              <a:t>Digital Output</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Jumlah</a:t>
            </a:r>
            <a:r>
              <a:rPr lang="en-US" b="0" i="0" dirty="0">
                <a:solidFill>
                  <a:srgbClr val="000000"/>
                </a:solidFill>
                <a:effectLst/>
                <a:latin typeface="Roboto" panose="02000000000000000000" pitchFamily="2" charset="0"/>
              </a:rPr>
              <a:t>, 8</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Jenis</a:t>
            </a:r>
            <a:r>
              <a:rPr lang="en-US" b="0" i="0" dirty="0">
                <a:solidFill>
                  <a:srgbClr val="000000"/>
                </a:solidFill>
                <a:effectLst/>
                <a:latin typeface="Roboto" panose="02000000000000000000" pitchFamily="2" charset="0"/>
              </a:rPr>
              <a:t>, NPN open collector (Relay Driver)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Max Current, 100mA / Channel</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Short Protection, Current limiter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Spike Protection, Diode</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23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F8FEDE-63DD-4F3D-B35D-FE591EA6F250}"/>
              </a:ext>
            </a:extLst>
          </p:cNvPr>
          <p:cNvSpPr>
            <a:spLocks noGrp="1"/>
          </p:cNvSpPr>
          <p:nvPr>
            <p:ph type="title"/>
          </p:nvPr>
        </p:nvSpPr>
        <p:spPr>
          <a:xfrm>
            <a:off x="838200" y="365125"/>
            <a:ext cx="10515600" cy="1325563"/>
          </a:xfrm>
        </p:spPr>
        <p:txBody>
          <a:bodyPr/>
          <a:lstStyle/>
          <a:p>
            <a:r>
              <a:rPr lang="en-US" dirty="0"/>
              <a:t>JOBSHEET 5 : Historical Graph</a:t>
            </a:r>
          </a:p>
        </p:txBody>
      </p:sp>
      <p:sp>
        <p:nvSpPr>
          <p:cNvPr id="5" name="Rectangle 4">
            <a:extLst>
              <a:ext uri="{FF2B5EF4-FFF2-40B4-BE49-F238E27FC236}">
                <a16:creationId xmlns:a16="http://schemas.microsoft.com/office/drawing/2014/main" id="{97502865-0A3A-4FB7-A905-549037E056A8}"/>
              </a:ext>
            </a:extLst>
          </p:cNvPr>
          <p:cNvSpPr/>
          <p:nvPr/>
        </p:nvSpPr>
        <p:spPr>
          <a:xfrm>
            <a:off x="681808"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QML</a:t>
            </a:r>
          </a:p>
        </p:txBody>
      </p:sp>
      <p:sp>
        <p:nvSpPr>
          <p:cNvPr id="6" name="Rectangle 5">
            <a:extLst>
              <a:ext uri="{FF2B5EF4-FFF2-40B4-BE49-F238E27FC236}">
                <a16:creationId xmlns:a16="http://schemas.microsoft.com/office/drawing/2014/main" id="{4B5A6515-ADD1-4FF0-9A09-8A87435C8D22}"/>
              </a:ext>
            </a:extLst>
          </p:cNvPr>
          <p:cNvSpPr/>
          <p:nvPr/>
        </p:nvSpPr>
        <p:spPr>
          <a:xfrm>
            <a:off x="3405594" y="2745074"/>
            <a:ext cx="1439056"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PYTHON</a:t>
            </a:r>
          </a:p>
        </p:txBody>
      </p:sp>
      <p:pic>
        <p:nvPicPr>
          <p:cNvPr id="7" name="Picture 6" descr="Jual Outseal PLC Mega V.3 - slim - Kab. Sidoarjo - Outseal | Tokopedia">
            <a:extLst>
              <a:ext uri="{FF2B5EF4-FFF2-40B4-BE49-F238E27FC236}">
                <a16:creationId xmlns:a16="http://schemas.microsoft.com/office/drawing/2014/main" id="{A403B471-4335-4430-852E-ACF11CF7C7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99" r="7177"/>
          <a:stretch/>
        </p:blipFill>
        <p:spPr bwMode="auto">
          <a:xfrm rot="5400000">
            <a:off x="5523922" y="2588714"/>
            <a:ext cx="3674724" cy="2463808"/>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004FA8C6-E9BF-4167-9D60-31B01B61CF9D}"/>
              </a:ext>
            </a:extLst>
          </p:cNvPr>
          <p:cNvCxnSpPr>
            <a:stCxn id="5" idx="3"/>
            <a:endCxn id="6" idx="1"/>
          </p:cNvCxnSpPr>
          <p:nvPr/>
        </p:nvCxnSpPr>
        <p:spPr>
          <a:xfrm>
            <a:off x="2120864"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FF4C182-FB1B-4761-92D3-559B9DC92470}"/>
              </a:ext>
            </a:extLst>
          </p:cNvPr>
          <p:cNvCxnSpPr/>
          <p:nvPr/>
        </p:nvCxnSpPr>
        <p:spPr>
          <a:xfrm>
            <a:off x="4844650" y="3309079"/>
            <a:ext cx="1284730" cy="0"/>
          </a:xfrm>
          <a:prstGeom prst="straightConnector1">
            <a:avLst/>
          </a:prstGeom>
          <a:ln w="571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F32D39-45F6-4915-B0BD-3B75AA249545}"/>
              </a:ext>
            </a:extLst>
          </p:cNvPr>
          <p:cNvSpPr txBox="1"/>
          <p:nvPr/>
        </p:nvSpPr>
        <p:spPr>
          <a:xfrm>
            <a:off x="2226903" y="2745074"/>
            <a:ext cx="1284729" cy="369332"/>
          </a:xfrm>
          <a:prstGeom prst="rect">
            <a:avLst/>
          </a:prstGeom>
          <a:noFill/>
        </p:spPr>
        <p:txBody>
          <a:bodyPr wrap="square" rtlCol="0">
            <a:spAutoFit/>
          </a:bodyPr>
          <a:lstStyle/>
          <a:p>
            <a:r>
              <a:rPr lang="en-US" dirty="0" err="1"/>
              <a:t>pyqtSlot</a:t>
            </a:r>
            <a:endParaRPr lang="en-US" dirty="0"/>
          </a:p>
        </p:txBody>
      </p:sp>
      <p:sp>
        <p:nvSpPr>
          <p:cNvPr id="11" name="TextBox 10">
            <a:extLst>
              <a:ext uri="{FF2B5EF4-FFF2-40B4-BE49-F238E27FC236}">
                <a16:creationId xmlns:a16="http://schemas.microsoft.com/office/drawing/2014/main" id="{B7197CA1-3437-462B-ACBD-F63708C93C5F}"/>
              </a:ext>
            </a:extLst>
          </p:cNvPr>
          <p:cNvSpPr txBox="1"/>
          <p:nvPr/>
        </p:nvSpPr>
        <p:spPr>
          <a:xfrm>
            <a:off x="4894659" y="2748087"/>
            <a:ext cx="1284729" cy="369332"/>
          </a:xfrm>
          <a:prstGeom prst="rect">
            <a:avLst/>
          </a:prstGeom>
          <a:noFill/>
        </p:spPr>
        <p:txBody>
          <a:bodyPr wrap="square" rtlCol="0">
            <a:spAutoFit/>
          </a:bodyPr>
          <a:lstStyle/>
          <a:p>
            <a:r>
              <a:rPr lang="en-US" dirty="0"/>
              <a:t>MODBUS</a:t>
            </a:r>
          </a:p>
        </p:txBody>
      </p:sp>
      <p:sp>
        <p:nvSpPr>
          <p:cNvPr id="12" name="TextBox 11">
            <a:extLst>
              <a:ext uri="{FF2B5EF4-FFF2-40B4-BE49-F238E27FC236}">
                <a16:creationId xmlns:a16="http://schemas.microsoft.com/office/drawing/2014/main" id="{40FF3B2B-4A21-4AF1-BD2C-7D21D1EC9419}"/>
              </a:ext>
            </a:extLst>
          </p:cNvPr>
          <p:cNvSpPr txBox="1"/>
          <p:nvPr/>
        </p:nvSpPr>
        <p:spPr>
          <a:xfrm>
            <a:off x="3240128" y="3899552"/>
            <a:ext cx="2188563" cy="369332"/>
          </a:xfrm>
          <a:prstGeom prst="rect">
            <a:avLst/>
          </a:prstGeom>
          <a:noFill/>
        </p:spPr>
        <p:txBody>
          <a:bodyPr wrap="square" rtlCol="0">
            <a:spAutoFit/>
          </a:bodyPr>
          <a:lstStyle/>
          <a:p>
            <a:r>
              <a:rPr lang="en-US" dirty="0"/>
              <a:t>MODBUS MASTER</a:t>
            </a:r>
          </a:p>
        </p:txBody>
      </p:sp>
      <p:sp>
        <p:nvSpPr>
          <p:cNvPr id="13" name="TextBox 12">
            <a:extLst>
              <a:ext uri="{FF2B5EF4-FFF2-40B4-BE49-F238E27FC236}">
                <a16:creationId xmlns:a16="http://schemas.microsoft.com/office/drawing/2014/main" id="{63F7F5C0-3DEA-4DA4-8305-8ACE2382222B}"/>
              </a:ext>
            </a:extLst>
          </p:cNvPr>
          <p:cNvSpPr txBox="1"/>
          <p:nvPr/>
        </p:nvSpPr>
        <p:spPr>
          <a:xfrm>
            <a:off x="6404625" y="5870546"/>
            <a:ext cx="2188563" cy="369332"/>
          </a:xfrm>
          <a:prstGeom prst="rect">
            <a:avLst/>
          </a:prstGeom>
          <a:noFill/>
        </p:spPr>
        <p:txBody>
          <a:bodyPr wrap="square" rtlCol="0">
            <a:spAutoFit/>
          </a:bodyPr>
          <a:lstStyle/>
          <a:p>
            <a:r>
              <a:rPr lang="en-US" dirty="0"/>
              <a:t>MODBUS SLAVE</a:t>
            </a:r>
          </a:p>
        </p:txBody>
      </p:sp>
      <p:cxnSp>
        <p:nvCxnSpPr>
          <p:cNvPr id="14" name="Straight Arrow Connector 13">
            <a:extLst>
              <a:ext uri="{FF2B5EF4-FFF2-40B4-BE49-F238E27FC236}">
                <a16:creationId xmlns:a16="http://schemas.microsoft.com/office/drawing/2014/main" id="{4586206F-1E06-4140-AC18-3EA04F69FDC3}"/>
              </a:ext>
            </a:extLst>
          </p:cNvPr>
          <p:cNvCxnSpPr>
            <a:cxnSpLocks/>
          </p:cNvCxnSpPr>
          <p:nvPr/>
        </p:nvCxnSpPr>
        <p:spPr>
          <a:xfrm flipH="1">
            <a:off x="8446712" y="3429000"/>
            <a:ext cx="80946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7F5A1B2-A170-4E85-9CD0-8293E535FB5C}"/>
              </a:ext>
            </a:extLst>
          </p:cNvPr>
          <p:cNvSpPr/>
          <p:nvPr/>
        </p:nvSpPr>
        <p:spPr>
          <a:xfrm>
            <a:off x="9322386" y="2792154"/>
            <a:ext cx="1888549" cy="112801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POTENSIOMETER</a:t>
            </a:r>
          </a:p>
        </p:txBody>
      </p:sp>
    </p:spTree>
    <p:extLst>
      <p:ext uri="{BB962C8B-B14F-4D97-AF65-F5344CB8AC3E}">
        <p14:creationId xmlns:p14="http://schemas.microsoft.com/office/powerpoint/2010/main" val="40889467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630E-F678-426A-A0E7-D0E553966523}"/>
              </a:ext>
            </a:extLst>
          </p:cNvPr>
          <p:cNvSpPr>
            <a:spLocks noGrp="1"/>
          </p:cNvSpPr>
          <p:nvPr>
            <p:ph type="title"/>
          </p:nvPr>
        </p:nvSpPr>
        <p:spPr/>
        <p:txBody>
          <a:bodyPr/>
          <a:lstStyle/>
          <a:p>
            <a:r>
              <a:rPr lang="en-US" dirty="0"/>
              <a:t>PYTHON</a:t>
            </a:r>
          </a:p>
        </p:txBody>
      </p:sp>
      <p:sp>
        <p:nvSpPr>
          <p:cNvPr id="3" name="Content Placeholder 2">
            <a:extLst>
              <a:ext uri="{FF2B5EF4-FFF2-40B4-BE49-F238E27FC236}">
                <a16:creationId xmlns:a16="http://schemas.microsoft.com/office/drawing/2014/main" id="{734B6112-F0E4-4C9E-BE30-AB6715C354F9}"/>
              </a:ext>
            </a:extLst>
          </p:cNvPr>
          <p:cNvSpPr>
            <a:spLocks noGrp="1"/>
          </p:cNvSpPr>
          <p:nvPr>
            <p:ph idx="1"/>
          </p:nvPr>
        </p:nvSpPr>
        <p:spPr>
          <a:xfrm>
            <a:off x="8064708" y="1825625"/>
            <a:ext cx="3289092" cy="4351338"/>
          </a:xfrm>
        </p:spPr>
        <p:txBody>
          <a:bodyPr/>
          <a:lstStyle/>
          <a:p>
            <a:pPr marL="0" indent="0">
              <a:buNone/>
            </a:pPr>
            <a:r>
              <a:rPr lang="en-US" dirty="0" err="1"/>
              <a:t>Hampir</a:t>
            </a:r>
            <a:r>
              <a:rPr lang="en-US" dirty="0"/>
              <a:t> </a:t>
            </a:r>
            <a:r>
              <a:rPr lang="en-US" dirty="0" err="1"/>
              <a:t>sama</a:t>
            </a:r>
            <a:r>
              <a:rPr lang="en-US" dirty="0"/>
              <a:t> kayak job 3. </a:t>
            </a:r>
            <a:r>
              <a:rPr lang="en-US" dirty="0" err="1"/>
              <a:t>cuman</a:t>
            </a:r>
            <a:r>
              <a:rPr lang="en-US" dirty="0"/>
              <a:t> </a:t>
            </a:r>
            <a:r>
              <a:rPr lang="en-US" dirty="0" err="1"/>
              <a:t>ada</a:t>
            </a:r>
            <a:r>
              <a:rPr lang="en-US" dirty="0"/>
              <a:t> </a:t>
            </a:r>
            <a:r>
              <a:rPr lang="en-US" dirty="0" err="1"/>
              <a:t>tambahan</a:t>
            </a:r>
            <a:r>
              <a:rPr lang="en-US" dirty="0"/>
              <a:t> </a:t>
            </a:r>
            <a:r>
              <a:rPr lang="en-US" dirty="0" err="1"/>
              <a:t>get_tiempo</a:t>
            </a:r>
            <a:r>
              <a:rPr lang="en-US" dirty="0"/>
              <a:t> </a:t>
            </a:r>
            <a:r>
              <a:rPr lang="en-US" dirty="0" err="1"/>
              <a:t>buat</a:t>
            </a:r>
            <a:r>
              <a:rPr lang="en-US" dirty="0"/>
              <a:t> </a:t>
            </a:r>
            <a:r>
              <a:rPr lang="en-US" dirty="0" err="1"/>
              <a:t>masukkin</a:t>
            </a:r>
            <a:r>
              <a:rPr lang="en-US" dirty="0"/>
              <a:t> jam di </a:t>
            </a:r>
            <a:r>
              <a:rPr lang="en-US" dirty="0" err="1"/>
              <a:t>grafik</a:t>
            </a:r>
            <a:r>
              <a:rPr lang="en-US" dirty="0"/>
              <a:t> </a:t>
            </a:r>
          </a:p>
        </p:txBody>
      </p:sp>
      <p:pic>
        <p:nvPicPr>
          <p:cNvPr id="5" name="Picture 4">
            <a:extLst>
              <a:ext uri="{FF2B5EF4-FFF2-40B4-BE49-F238E27FC236}">
                <a16:creationId xmlns:a16="http://schemas.microsoft.com/office/drawing/2014/main" id="{44E3C8AC-8A79-4AB8-8DF1-AF6CC88E03D7}"/>
              </a:ext>
            </a:extLst>
          </p:cNvPr>
          <p:cNvPicPr>
            <a:picLocks noChangeAspect="1"/>
          </p:cNvPicPr>
          <p:nvPr/>
        </p:nvPicPr>
        <p:blipFill>
          <a:blip r:embed="rId2"/>
          <a:stretch>
            <a:fillRect/>
          </a:stretch>
        </p:blipFill>
        <p:spPr>
          <a:xfrm>
            <a:off x="651291" y="4337558"/>
            <a:ext cx="7218545" cy="2520442"/>
          </a:xfrm>
          <a:prstGeom prst="rect">
            <a:avLst/>
          </a:prstGeom>
        </p:spPr>
      </p:pic>
      <p:pic>
        <p:nvPicPr>
          <p:cNvPr id="7" name="Picture 6">
            <a:extLst>
              <a:ext uri="{FF2B5EF4-FFF2-40B4-BE49-F238E27FC236}">
                <a16:creationId xmlns:a16="http://schemas.microsoft.com/office/drawing/2014/main" id="{E0514D67-2D70-4D22-BAE0-5D1052E24ECC}"/>
              </a:ext>
            </a:extLst>
          </p:cNvPr>
          <p:cNvPicPr>
            <a:picLocks noChangeAspect="1"/>
          </p:cNvPicPr>
          <p:nvPr/>
        </p:nvPicPr>
        <p:blipFill>
          <a:blip r:embed="rId3"/>
          <a:stretch>
            <a:fillRect/>
          </a:stretch>
        </p:blipFill>
        <p:spPr>
          <a:xfrm>
            <a:off x="651291" y="1362892"/>
            <a:ext cx="5208068" cy="2730085"/>
          </a:xfrm>
          <a:prstGeom prst="rect">
            <a:avLst/>
          </a:prstGeom>
        </p:spPr>
      </p:pic>
    </p:spTree>
    <p:extLst>
      <p:ext uri="{BB962C8B-B14F-4D97-AF65-F5344CB8AC3E}">
        <p14:creationId xmlns:p14="http://schemas.microsoft.com/office/powerpoint/2010/main" val="16913254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B8309-412C-4584-9357-CEBD9E47FB83}"/>
              </a:ext>
            </a:extLst>
          </p:cNvPr>
          <p:cNvSpPr>
            <a:spLocks noGrp="1"/>
          </p:cNvSpPr>
          <p:nvPr>
            <p:ph type="title"/>
          </p:nvPr>
        </p:nvSpPr>
        <p:spPr/>
        <p:txBody>
          <a:bodyPr/>
          <a:lstStyle/>
          <a:p>
            <a:r>
              <a:rPr lang="en-US" dirty="0"/>
              <a:t>QML</a:t>
            </a:r>
          </a:p>
        </p:txBody>
      </p:sp>
      <p:sp>
        <p:nvSpPr>
          <p:cNvPr id="3" name="Content Placeholder 2">
            <a:extLst>
              <a:ext uri="{FF2B5EF4-FFF2-40B4-BE49-F238E27FC236}">
                <a16:creationId xmlns:a16="http://schemas.microsoft.com/office/drawing/2014/main" id="{D99420A5-EE12-40BB-B6EF-614EA6C12536}"/>
              </a:ext>
            </a:extLst>
          </p:cNvPr>
          <p:cNvSpPr>
            <a:spLocks noGrp="1"/>
          </p:cNvSpPr>
          <p:nvPr>
            <p:ph idx="1"/>
          </p:nvPr>
        </p:nvSpPr>
        <p:spPr>
          <a:xfrm>
            <a:off x="7225258" y="1886023"/>
            <a:ext cx="4128541" cy="4351338"/>
          </a:xfrm>
        </p:spPr>
        <p:txBody>
          <a:bodyPr/>
          <a:lstStyle/>
          <a:p>
            <a:pPr marL="0" indent="0">
              <a:buNone/>
            </a:pPr>
            <a:r>
              <a:rPr lang="en-US" dirty="0" err="1"/>
              <a:t>Agak</a:t>
            </a:r>
            <a:r>
              <a:rPr lang="en-US" dirty="0"/>
              <a:t> Panjang </a:t>
            </a:r>
            <a:r>
              <a:rPr lang="en-US" dirty="0" err="1"/>
              <a:t>programnya</a:t>
            </a:r>
            <a:r>
              <a:rPr lang="en-US" dirty="0"/>
              <a:t>. </a:t>
            </a:r>
            <a:r>
              <a:rPr lang="en-US" dirty="0" err="1"/>
              <a:t>Tapi</a:t>
            </a:r>
            <a:r>
              <a:rPr lang="en-US" dirty="0"/>
              <a:t> </a:t>
            </a:r>
            <a:r>
              <a:rPr lang="en-US" dirty="0" err="1"/>
              <a:t>saya</a:t>
            </a:r>
            <a:r>
              <a:rPr lang="en-US" dirty="0"/>
              <a:t> </a:t>
            </a:r>
            <a:r>
              <a:rPr lang="en-US" dirty="0" err="1"/>
              <a:t>coba</a:t>
            </a:r>
            <a:r>
              <a:rPr lang="en-US" dirty="0"/>
              <a:t> </a:t>
            </a:r>
            <a:r>
              <a:rPr lang="en-US" dirty="0" err="1"/>
              <a:t>bedah</a:t>
            </a:r>
            <a:r>
              <a:rPr lang="en-US" dirty="0"/>
              <a:t> </a:t>
            </a:r>
            <a:r>
              <a:rPr lang="en-US" dirty="0" err="1"/>
              <a:t>dikit</a:t>
            </a:r>
            <a:r>
              <a:rPr lang="en-US" dirty="0"/>
              <a:t> </a:t>
            </a:r>
            <a:r>
              <a:rPr lang="en-US" dirty="0" err="1"/>
              <a:t>fungsi</a:t>
            </a:r>
            <a:r>
              <a:rPr lang="en-US" dirty="0"/>
              <a:t> </a:t>
            </a:r>
            <a:r>
              <a:rPr lang="en-US" dirty="0" err="1"/>
              <a:t>utamanya</a:t>
            </a:r>
            <a:r>
              <a:rPr lang="en-US" dirty="0"/>
              <a:t>. Nah </a:t>
            </a:r>
            <a:r>
              <a:rPr lang="en-US" dirty="0" err="1"/>
              <a:t>coba</a:t>
            </a:r>
            <a:r>
              <a:rPr lang="en-US" dirty="0"/>
              <a:t> </a:t>
            </a:r>
            <a:r>
              <a:rPr lang="en-US" dirty="0" err="1"/>
              <a:t>buka</a:t>
            </a:r>
            <a:r>
              <a:rPr lang="en-US" dirty="0"/>
              <a:t> folder </a:t>
            </a:r>
            <a:r>
              <a:rPr lang="en-US" dirty="0" err="1"/>
              <a:t>jobsheet</a:t>
            </a:r>
            <a:r>
              <a:rPr lang="en-US" dirty="0"/>
              <a:t> 5</a:t>
            </a:r>
          </a:p>
        </p:txBody>
      </p:sp>
      <p:pic>
        <p:nvPicPr>
          <p:cNvPr id="5" name="Picture 4">
            <a:extLst>
              <a:ext uri="{FF2B5EF4-FFF2-40B4-BE49-F238E27FC236}">
                <a16:creationId xmlns:a16="http://schemas.microsoft.com/office/drawing/2014/main" id="{E943DF30-B29F-489A-8792-A5A7D38A2696}"/>
              </a:ext>
            </a:extLst>
          </p:cNvPr>
          <p:cNvPicPr>
            <a:picLocks noChangeAspect="1"/>
          </p:cNvPicPr>
          <p:nvPr/>
        </p:nvPicPr>
        <p:blipFill>
          <a:blip r:embed="rId2"/>
          <a:stretch>
            <a:fillRect/>
          </a:stretch>
        </p:blipFill>
        <p:spPr>
          <a:xfrm>
            <a:off x="838200" y="1375678"/>
            <a:ext cx="4986726" cy="5356112"/>
          </a:xfrm>
          <a:prstGeom prst="rect">
            <a:avLst/>
          </a:prstGeom>
        </p:spPr>
      </p:pic>
    </p:spTree>
    <p:extLst>
      <p:ext uri="{BB962C8B-B14F-4D97-AF65-F5344CB8AC3E}">
        <p14:creationId xmlns:p14="http://schemas.microsoft.com/office/powerpoint/2010/main" val="32913613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3EFAE-1287-4D59-927D-3A93B25BAAFF}"/>
              </a:ext>
            </a:extLst>
          </p:cNvPr>
          <p:cNvSpPr>
            <a:spLocks noGrp="1"/>
          </p:cNvSpPr>
          <p:nvPr>
            <p:ph type="title"/>
          </p:nvPr>
        </p:nvSpPr>
        <p:spPr/>
        <p:txBody>
          <a:bodyPr/>
          <a:lstStyle/>
          <a:p>
            <a:r>
              <a:rPr lang="en-US" dirty="0" err="1"/>
              <a:t>fungsi</a:t>
            </a:r>
            <a:r>
              <a:rPr lang="en-US" dirty="0"/>
              <a:t> python </a:t>
            </a:r>
            <a:r>
              <a:rPr lang="en-US" dirty="0" err="1"/>
              <a:t>qml</a:t>
            </a:r>
            <a:r>
              <a:rPr lang="en-US" dirty="0"/>
              <a:t> </a:t>
            </a:r>
            <a:r>
              <a:rPr lang="en-US" dirty="0" err="1"/>
              <a:t>segitu</a:t>
            </a:r>
            <a:r>
              <a:rPr lang="en-US" dirty="0"/>
              <a:t> </a:t>
            </a:r>
            <a:r>
              <a:rPr lang="en-US" dirty="0" err="1"/>
              <a:t>aja</a:t>
            </a:r>
            <a:r>
              <a:rPr lang="en-US" dirty="0"/>
              <a:t> ?</a:t>
            </a:r>
          </a:p>
        </p:txBody>
      </p:sp>
      <p:sp>
        <p:nvSpPr>
          <p:cNvPr id="3" name="Content Placeholder 2">
            <a:extLst>
              <a:ext uri="{FF2B5EF4-FFF2-40B4-BE49-F238E27FC236}">
                <a16:creationId xmlns:a16="http://schemas.microsoft.com/office/drawing/2014/main" id="{D1FB8B9C-7A4F-4EFA-A701-DAE73CF2C3CE}"/>
              </a:ext>
            </a:extLst>
          </p:cNvPr>
          <p:cNvSpPr>
            <a:spLocks noGrp="1"/>
          </p:cNvSpPr>
          <p:nvPr>
            <p:ph idx="1"/>
          </p:nvPr>
        </p:nvSpPr>
        <p:spPr/>
        <p:txBody>
          <a:bodyPr/>
          <a:lstStyle/>
          <a:p>
            <a:r>
              <a:rPr lang="en-US" dirty="0" err="1"/>
              <a:t>Membuat</a:t>
            </a:r>
            <a:r>
              <a:rPr lang="en-US" dirty="0"/>
              <a:t> </a:t>
            </a:r>
            <a:r>
              <a:rPr lang="en-US" dirty="0" err="1"/>
              <a:t>peta</a:t>
            </a:r>
            <a:endParaRPr lang="en-US" dirty="0"/>
          </a:p>
          <a:p>
            <a:r>
              <a:rPr lang="en-US" dirty="0" err="1"/>
              <a:t>Mengintegrasikan</a:t>
            </a:r>
            <a:r>
              <a:rPr lang="en-US" dirty="0"/>
              <a:t> </a:t>
            </a:r>
            <a:r>
              <a:rPr lang="en-US" dirty="0" err="1"/>
              <a:t>dengan</a:t>
            </a:r>
            <a:r>
              <a:rPr lang="en-US" dirty="0"/>
              <a:t> OpenCV</a:t>
            </a:r>
          </a:p>
          <a:p>
            <a:r>
              <a:rPr lang="en-US" dirty="0" err="1"/>
              <a:t>Mengintegrasikan</a:t>
            </a:r>
            <a:r>
              <a:rPr lang="en-US" dirty="0"/>
              <a:t> </a:t>
            </a:r>
            <a:r>
              <a:rPr lang="en-US" dirty="0" err="1"/>
              <a:t>dengan</a:t>
            </a:r>
            <a:r>
              <a:rPr lang="en-US" dirty="0"/>
              <a:t> USB joystick</a:t>
            </a:r>
          </a:p>
          <a:p>
            <a:r>
              <a:rPr lang="en-US" dirty="0" err="1"/>
              <a:t>Mengintegrasikan</a:t>
            </a:r>
            <a:r>
              <a:rPr lang="en-US" dirty="0"/>
              <a:t> </a:t>
            </a:r>
            <a:r>
              <a:rPr lang="en-US" dirty="0" err="1"/>
              <a:t>dengan</a:t>
            </a:r>
            <a:r>
              <a:rPr lang="en-US" dirty="0"/>
              <a:t> </a:t>
            </a:r>
            <a:r>
              <a:rPr lang="en-US" dirty="0" err="1"/>
              <a:t>algoritma</a:t>
            </a:r>
            <a:r>
              <a:rPr lang="en-US" dirty="0"/>
              <a:t> </a:t>
            </a:r>
            <a:r>
              <a:rPr lang="en-US" dirty="0" err="1"/>
              <a:t>kecerdasan</a:t>
            </a:r>
            <a:r>
              <a:rPr lang="en-US" dirty="0"/>
              <a:t> </a:t>
            </a:r>
            <a:r>
              <a:rPr lang="en-US" dirty="0" err="1"/>
              <a:t>buatan</a:t>
            </a:r>
            <a:endParaRPr lang="en-US" dirty="0"/>
          </a:p>
          <a:p>
            <a:r>
              <a:rPr lang="en-US" dirty="0" err="1"/>
              <a:t>Mengintegrasikan</a:t>
            </a:r>
            <a:r>
              <a:rPr lang="en-US" dirty="0"/>
              <a:t> </a:t>
            </a:r>
            <a:r>
              <a:rPr lang="en-US" dirty="0" err="1"/>
              <a:t>dengan</a:t>
            </a:r>
            <a:r>
              <a:rPr lang="en-US" dirty="0"/>
              <a:t> system IoT</a:t>
            </a:r>
          </a:p>
          <a:p>
            <a:endParaRPr lang="en-US" dirty="0"/>
          </a:p>
          <a:p>
            <a:endParaRPr lang="en-US" dirty="0"/>
          </a:p>
          <a:p>
            <a:pPr marL="0" indent="0">
              <a:buNone/>
            </a:pPr>
            <a:r>
              <a:rPr lang="en-US" dirty="0"/>
              <a:t>……dan </a:t>
            </a:r>
            <a:r>
              <a:rPr lang="en-US" dirty="0" err="1"/>
              <a:t>mudah</a:t>
            </a:r>
            <a:r>
              <a:rPr lang="en-US" dirty="0"/>
              <a:t> </a:t>
            </a:r>
            <a:r>
              <a:rPr lang="en-US" dirty="0" err="1"/>
              <a:t>mudahan</a:t>
            </a:r>
            <a:r>
              <a:rPr lang="en-US" dirty="0"/>
              <a:t> </a:t>
            </a:r>
            <a:r>
              <a:rPr lang="en-US" dirty="0" err="1"/>
              <a:t>kita</a:t>
            </a:r>
            <a:r>
              <a:rPr lang="en-US" dirty="0"/>
              <a:t> </a:t>
            </a:r>
            <a:r>
              <a:rPr lang="en-US" dirty="0" err="1"/>
              <a:t>bertemu</a:t>
            </a:r>
            <a:r>
              <a:rPr lang="en-US" dirty="0"/>
              <a:t> di lain </a:t>
            </a:r>
            <a:r>
              <a:rPr lang="en-US" dirty="0" err="1"/>
              <a:t>waktu</a:t>
            </a:r>
            <a:r>
              <a:rPr lang="en-US" dirty="0"/>
              <a:t> </a:t>
            </a:r>
            <a:r>
              <a:rPr lang="en-US" dirty="0">
                <a:sym typeface="Wingdings" panose="05000000000000000000" pitchFamily="2" charset="2"/>
              </a:rPr>
              <a:t></a:t>
            </a:r>
            <a:r>
              <a:rPr lang="en-US" dirty="0"/>
              <a:t> </a:t>
            </a:r>
          </a:p>
        </p:txBody>
      </p:sp>
    </p:spTree>
    <p:extLst>
      <p:ext uri="{BB962C8B-B14F-4D97-AF65-F5344CB8AC3E}">
        <p14:creationId xmlns:p14="http://schemas.microsoft.com/office/powerpoint/2010/main" val="1152437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1565E-B7E4-4731-B1FB-95451E40D2A4}"/>
              </a:ext>
            </a:extLst>
          </p:cNvPr>
          <p:cNvSpPr>
            <a:spLocks noGrp="1"/>
          </p:cNvSpPr>
          <p:nvPr>
            <p:ph type="title"/>
          </p:nvPr>
        </p:nvSpPr>
        <p:spPr>
          <a:xfrm>
            <a:off x="838200" y="2766218"/>
            <a:ext cx="10515600" cy="1325563"/>
          </a:xfrm>
        </p:spPr>
        <p:txBody>
          <a:bodyPr>
            <a:normAutofit fontScale="90000"/>
          </a:bodyPr>
          <a:lstStyle/>
          <a:p>
            <a:pPr algn="ctr"/>
            <a:r>
              <a:rPr lang="en-US" dirty="0"/>
              <a:t>Saya rasa </a:t>
            </a:r>
            <a:r>
              <a:rPr lang="en-US" dirty="0" err="1"/>
              <a:t>cukup</a:t>
            </a:r>
            <a:r>
              <a:rPr lang="en-US" dirty="0"/>
              <a:t> </a:t>
            </a:r>
            <a:r>
              <a:rPr lang="en-US" dirty="0" err="1"/>
              <a:t>untuk</a:t>
            </a:r>
            <a:r>
              <a:rPr lang="en-US" dirty="0"/>
              <a:t> </a:t>
            </a:r>
            <a:r>
              <a:rPr lang="en-US" dirty="0" err="1"/>
              <a:t>hari</a:t>
            </a:r>
            <a:r>
              <a:rPr lang="en-US" dirty="0"/>
              <a:t> </a:t>
            </a:r>
            <a:r>
              <a:rPr lang="en-US" dirty="0" err="1"/>
              <a:t>ini</a:t>
            </a:r>
            <a:r>
              <a:rPr lang="en-US" dirty="0"/>
              <a:t>, </a:t>
            </a:r>
            <a:r>
              <a:rPr lang="en-US" dirty="0" err="1"/>
              <a:t>semoga</a:t>
            </a:r>
            <a:r>
              <a:rPr lang="en-US" dirty="0"/>
              <a:t> </a:t>
            </a:r>
            <a:r>
              <a:rPr lang="en-US" dirty="0" err="1"/>
              <a:t>apa</a:t>
            </a:r>
            <a:r>
              <a:rPr lang="en-US" dirty="0"/>
              <a:t> yang </a:t>
            </a:r>
            <a:r>
              <a:rPr lang="en-US" dirty="0" err="1"/>
              <a:t>didapat</a:t>
            </a:r>
            <a:r>
              <a:rPr lang="en-US" dirty="0"/>
              <a:t> </a:t>
            </a:r>
            <a:r>
              <a:rPr lang="en-US" dirty="0" err="1"/>
              <a:t>bisa</a:t>
            </a:r>
            <a:r>
              <a:rPr lang="en-US" dirty="0"/>
              <a:t> </a:t>
            </a:r>
            <a:r>
              <a:rPr lang="en-US" dirty="0" err="1"/>
              <a:t>bermanfaat</a:t>
            </a:r>
            <a:r>
              <a:rPr lang="en-US" dirty="0"/>
              <a:t> dan </a:t>
            </a:r>
            <a:r>
              <a:rPr lang="en-US" dirty="0" err="1"/>
              <a:t>sekian</a:t>
            </a:r>
            <a:r>
              <a:rPr lang="en-US" dirty="0"/>
              <a:t> </a:t>
            </a:r>
            <a:r>
              <a:rPr lang="en-US" dirty="0" err="1"/>
              <a:t>dari</a:t>
            </a:r>
            <a:r>
              <a:rPr lang="en-US" dirty="0"/>
              <a:t> </a:t>
            </a:r>
            <a:r>
              <a:rPr lang="en-US" dirty="0" err="1"/>
              <a:t>saya</a:t>
            </a:r>
            <a:r>
              <a:rPr lang="en-US" dirty="0"/>
              <a:t> </a:t>
            </a:r>
            <a:r>
              <a:rPr lang="en-US" dirty="0" err="1"/>
              <a:t>terimakasih</a:t>
            </a:r>
            <a:r>
              <a:rPr lang="en-US" dirty="0"/>
              <a:t> dan </a:t>
            </a:r>
            <a:r>
              <a:rPr lang="en-US" dirty="0" err="1"/>
              <a:t>mohon</a:t>
            </a:r>
            <a:r>
              <a:rPr lang="en-US" dirty="0"/>
              <a:t> </a:t>
            </a:r>
            <a:r>
              <a:rPr lang="en-US" dirty="0" err="1"/>
              <a:t>maaf</a:t>
            </a:r>
            <a:r>
              <a:rPr lang="en-US" dirty="0"/>
              <a:t> </a:t>
            </a:r>
            <a:r>
              <a:rPr lang="en-US" dirty="0" err="1"/>
              <a:t>apabila</a:t>
            </a:r>
            <a:r>
              <a:rPr lang="en-US" dirty="0"/>
              <a:t> </a:t>
            </a:r>
            <a:r>
              <a:rPr lang="en-US" dirty="0" err="1"/>
              <a:t>banyak</a:t>
            </a:r>
            <a:r>
              <a:rPr lang="en-US" dirty="0"/>
              <a:t> </a:t>
            </a:r>
            <a:r>
              <a:rPr lang="en-US" dirty="0" err="1"/>
              <a:t>kekurangan</a:t>
            </a:r>
            <a:r>
              <a:rPr lang="en-US" dirty="0"/>
              <a:t> </a:t>
            </a:r>
            <a:r>
              <a:rPr lang="en-US" dirty="0" err="1"/>
              <a:t>dari</a:t>
            </a:r>
            <a:r>
              <a:rPr lang="en-US" dirty="0"/>
              <a:t> </a:t>
            </a:r>
            <a:r>
              <a:rPr lang="en-US" dirty="0" err="1"/>
              <a:t>saya</a:t>
            </a:r>
            <a:r>
              <a:rPr lang="en-US" dirty="0"/>
              <a:t> </a:t>
            </a:r>
            <a:r>
              <a:rPr lang="en-US" dirty="0" err="1"/>
              <a:t>pribadi</a:t>
            </a:r>
            <a:r>
              <a:rPr lang="en-US" dirty="0"/>
              <a:t>. </a:t>
            </a:r>
            <a:r>
              <a:rPr lang="en-US" dirty="0" err="1"/>
              <a:t>Sampai</a:t>
            </a:r>
            <a:r>
              <a:rPr lang="en-US" dirty="0"/>
              <a:t> </a:t>
            </a:r>
            <a:r>
              <a:rPr lang="en-US" dirty="0" err="1"/>
              <a:t>bertemu</a:t>
            </a:r>
            <a:r>
              <a:rPr lang="en-US" dirty="0"/>
              <a:t> di </a:t>
            </a:r>
            <a:r>
              <a:rPr lang="en-US" dirty="0" err="1"/>
              <a:t>kesempatan</a:t>
            </a:r>
            <a:r>
              <a:rPr lang="en-US" dirty="0"/>
              <a:t> yang </a:t>
            </a:r>
            <a:r>
              <a:rPr lang="en-US" dirty="0" err="1"/>
              <a:t>akan</a:t>
            </a:r>
            <a:r>
              <a:rPr lang="en-US" dirty="0"/>
              <a:t> </a:t>
            </a:r>
            <a:r>
              <a:rPr lang="en-US" dirty="0" err="1"/>
              <a:t>datang</a:t>
            </a:r>
            <a:r>
              <a:rPr lang="en-US" dirty="0"/>
              <a:t>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2589713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2DFDC-F44F-44B8-8535-825BEBE1FA60}"/>
              </a:ext>
            </a:extLst>
          </p:cNvPr>
          <p:cNvSpPr>
            <a:spLocks noGrp="1"/>
          </p:cNvSpPr>
          <p:nvPr>
            <p:ph type="title"/>
          </p:nvPr>
        </p:nvSpPr>
        <p:spPr/>
        <p:txBody>
          <a:bodyPr/>
          <a:lstStyle/>
          <a:p>
            <a:r>
              <a:rPr lang="en-US" dirty="0"/>
              <a:t>Jika </a:t>
            </a:r>
            <a:r>
              <a:rPr lang="en-US" dirty="0" err="1"/>
              <a:t>ada</a:t>
            </a:r>
            <a:r>
              <a:rPr lang="en-US" dirty="0"/>
              <a:t> yang </a:t>
            </a:r>
            <a:r>
              <a:rPr lang="en-US" dirty="0" err="1"/>
              <a:t>ingin</a:t>
            </a:r>
            <a:r>
              <a:rPr lang="en-US" dirty="0"/>
              <a:t> di </a:t>
            </a:r>
            <a:r>
              <a:rPr lang="en-US" dirty="0" err="1"/>
              <a:t>diskusikan</a:t>
            </a:r>
            <a:r>
              <a:rPr lang="en-US" dirty="0"/>
              <a:t> </a:t>
            </a:r>
            <a:r>
              <a:rPr lang="en-US" dirty="0" err="1"/>
              <a:t>boleh</a:t>
            </a:r>
            <a:r>
              <a:rPr lang="en-US" dirty="0"/>
              <a:t> </a:t>
            </a:r>
            <a:r>
              <a:rPr lang="en-US" dirty="0" err="1"/>
              <a:t>kontak</a:t>
            </a:r>
            <a:r>
              <a:rPr lang="en-US" dirty="0"/>
              <a:t> </a:t>
            </a:r>
            <a:r>
              <a:rPr lang="en-US" dirty="0" err="1"/>
              <a:t>saya</a:t>
            </a:r>
            <a:r>
              <a:rPr lang="en-US" dirty="0"/>
              <a:t> via </a:t>
            </a:r>
            <a:r>
              <a:rPr lang="en-US" dirty="0" err="1"/>
              <a:t>ig</a:t>
            </a:r>
            <a:endParaRPr lang="en-US" dirty="0"/>
          </a:p>
        </p:txBody>
      </p:sp>
      <p:sp>
        <p:nvSpPr>
          <p:cNvPr id="3" name="Content Placeholder 2">
            <a:extLst>
              <a:ext uri="{FF2B5EF4-FFF2-40B4-BE49-F238E27FC236}">
                <a16:creationId xmlns:a16="http://schemas.microsoft.com/office/drawing/2014/main" id="{F015EA41-EE28-4618-B66A-259CAD59C9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6AB39A-C42B-4650-AEAA-C120F4DDF6AB}"/>
              </a:ext>
            </a:extLst>
          </p:cNvPr>
          <p:cNvPicPr>
            <a:picLocks noChangeAspect="1"/>
          </p:cNvPicPr>
          <p:nvPr/>
        </p:nvPicPr>
        <p:blipFill rotWithShape="1">
          <a:blip r:embed="rId2"/>
          <a:srcRect l="20239" t="17339" r="23453" b="9911"/>
          <a:stretch/>
        </p:blipFill>
        <p:spPr>
          <a:xfrm>
            <a:off x="2931886" y="1562053"/>
            <a:ext cx="7228113" cy="5250364"/>
          </a:xfrm>
          <a:prstGeom prst="rect">
            <a:avLst/>
          </a:prstGeom>
        </p:spPr>
      </p:pic>
    </p:spTree>
    <p:extLst>
      <p:ext uri="{BB962C8B-B14F-4D97-AF65-F5344CB8AC3E}">
        <p14:creationId xmlns:p14="http://schemas.microsoft.com/office/powerpoint/2010/main" val="18549199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89A26-DBFE-4A7D-99B5-694E18F024EC}"/>
              </a:ext>
            </a:extLst>
          </p:cNvPr>
          <p:cNvSpPr>
            <a:spLocks noGrp="1"/>
          </p:cNvSpPr>
          <p:nvPr>
            <p:ph type="title"/>
          </p:nvPr>
        </p:nvSpPr>
        <p:spPr/>
        <p:txBody>
          <a:bodyPr/>
          <a:lstStyle/>
          <a:p>
            <a:r>
              <a:rPr lang="en-US" dirty="0"/>
              <a:t>Dan </a:t>
            </a:r>
            <a:r>
              <a:rPr lang="en-US" dirty="0" err="1"/>
              <a:t>beri</a:t>
            </a:r>
            <a:r>
              <a:rPr lang="en-US" dirty="0"/>
              <a:t> </a:t>
            </a:r>
            <a:r>
              <a:rPr lang="en-US" dirty="0" err="1"/>
              <a:t>dukungan</a:t>
            </a:r>
            <a:r>
              <a:rPr lang="en-US" dirty="0"/>
              <a:t> </a:t>
            </a:r>
            <a:r>
              <a:rPr lang="en-US" dirty="0" err="1"/>
              <a:t>ke</a:t>
            </a:r>
            <a:r>
              <a:rPr lang="en-US" dirty="0"/>
              <a:t> </a:t>
            </a:r>
            <a:r>
              <a:rPr lang="en-US" dirty="0" err="1"/>
              <a:t>komunitas</a:t>
            </a:r>
            <a:r>
              <a:rPr lang="en-US" dirty="0"/>
              <a:t> kami </a:t>
            </a:r>
            <a:r>
              <a:rPr lang="en-US" dirty="0" err="1"/>
              <a:t>yaitu</a:t>
            </a:r>
            <a:r>
              <a:rPr lang="en-US" dirty="0"/>
              <a:t> </a:t>
            </a:r>
            <a:r>
              <a:rPr lang="en-US" dirty="0" err="1"/>
              <a:t>ardumeka</a:t>
            </a:r>
            <a:endParaRPr lang="en-US" dirty="0"/>
          </a:p>
        </p:txBody>
      </p:sp>
      <p:pic>
        <p:nvPicPr>
          <p:cNvPr id="4" name="Picture 3">
            <a:extLst>
              <a:ext uri="{FF2B5EF4-FFF2-40B4-BE49-F238E27FC236}">
                <a16:creationId xmlns:a16="http://schemas.microsoft.com/office/drawing/2014/main" id="{6CDDAEC3-7912-4696-9DA8-08FEEF19F40F}"/>
              </a:ext>
            </a:extLst>
          </p:cNvPr>
          <p:cNvPicPr>
            <a:picLocks noChangeAspect="1"/>
          </p:cNvPicPr>
          <p:nvPr/>
        </p:nvPicPr>
        <p:blipFill rotWithShape="1">
          <a:blip r:embed="rId2"/>
          <a:srcRect l="19461" t="6176" r="5315" b="8448"/>
          <a:stretch/>
        </p:blipFill>
        <p:spPr>
          <a:xfrm>
            <a:off x="2020935" y="1810431"/>
            <a:ext cx="7910287" cy="5047569"/>
          </a:xfrm>
          <a:prstGeom prst="rect">
            <a:avLst/>
          </a:prstGeom>
        </p:spPr>
      </p:pic>
    </p:spTree>
    <p:extLst>
      <p:ext uri="{BB962C8B-B14F-4D97-AF65-F5344CB8AC3E}">
        <p14:creationId xmlns:p14="http://schemas.microsoft.com/office/powerpoint/2010/main" val="4605057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79928-DB66-420C-B09E-9353396AB066}"/>
              </a:ext>
            </a:extLst>
          </p:cNvPr>
          <p:cNvSpPr>
            <a:spLocks noGrp="1"/>
          </p:cNvSpPr>
          <p:nvPr>
            <p:ph type="title"/>
          </p:nvPr>
        </p:nvSpPr>
        <p:spPr/>
        <p:txBody>
          <a:bodyPr/>
          <a:lstStyle/>
          <a:p>
            <a:r>
              <a:rPr lang="en-US" dirty="0"/>
              <a:t>Jika </a:t>
            </a:r>
            <a:r>
              <a:rPr lang="en-US" dirty="0" err="1"/>
              <a:t>ingin</a:t>
            </a:r>
            <a:r>
              <a:rPr lang="en-US" dirty="0"/>
              <a:t> </a:t>
            </a:r>
            <a:r>
              <a:rPr lang="en-US" dirty="0" err="1"/>
              <a:t>berdonasi</a:t>
            </a:r>
            <a:r>
              <a:rPr lang="en-US" dirty="0"/>
              <a:t> </a:t>
            </a:r>
            <a:r>
              <a:rPr lang="en-US" dirty="0" err="1"/>
              <a:t>untuk</a:t>
            </a:r>
            <a:r>
              <a:rPr lang="en-US" dirty="0"/>
              <a:t> </a:t>
            </a:r>
            <a:r>
              <a:rPr lang="en-US" dirty="0" err="1"/>
              <a:t>operasional</a:t>
            </a:r>
            <a:r>
              <a:rPr lang="en-US" dirty="0"/>
              <a:t> </a:t>
            </a:r>
            <a:r>
              <a:rPr lang="en-US" dirty="0" err="1"/>
              <a:t>komunitas</a:t>
            </a:r>
            <a:r>
              <a:rPr lang="en-US" dirty="0"/>
              <a:t> </a:t>
            </a:r>
            <a:r>
              <a:rPr lang="en-US" dirty="0" err="1"/>
              <a:t>Ardumeka</a:t>
            </a:r>
            <a:endParaRPr lang="en-US" dirty="0"/>
          </a:p>
        </p:txBody>
      </p:sp>
      <p:sp>
        <p:nvSpPr>
          <p:cNvPr id="3" name="Content Placeholder 2">
            <a:extLst>
              <a:ext uri="{FF2B5EF4-FFF2-40B4-BE49-F238E27FC236}">
                <a16:creationId xmlns:a16="http://schemas.microsoft.com/office/drawing/2014/main" id="{B4BE9511-5F27-4B90-A69B-2BEA2CFF17E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421D3A-EA4C-4B06-B915-D47304AA665C}"/>
              </a:ext>
            </a:extLst>
          </p:cNvPr>
          <p:cNvPicPr>
            <a:picLocks noChangeAspect="1"/>
          </p:cNvPicPr>
          <p:nvPr/>
        </p:nvPicPr>
        <p:blipFill>
          <a:blip r:embed="rId2"/>
          <a:stretch>
            <a:fillRect/>
          </a:stretch>
        </p:blipFill>
        <p:spPr>
          <a:xfrm>
            <a:off x="1454046" y="1690688"/>
            <a:ext cx="9652374" cy="4889969"/>
          </a:xfrm>
          <a:prstGeom prst="rect">
            <a:avLst/>
          </a:prstGeom>
        </p:spPr>
      </p:pic>
    </p:spTree>
    <p:extLst>
      <p:ext uri="{BB962C8B-B14F-4D97-AF65-F5344CB8AC3E}">
        <p14:creationId xmlns:p14="http://schemas.microsoft.com/office/powerpoint/2010/main" val="1328154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4D63-8F0B-486F-B0DD-C0A2FBDC81C1}"/>
              </a:ext>
            </a:extLst>
          </p:cNvPr>
          <p:cNvSpPr>
            <a:spLocks noGrp="1"/>
          </p:cNvSpPr>
          <p:nvPr>
            <p:ph type="title"/>
          </p:nvPr>
        </p:nvSpPr>
        <p:spPr/>
        <p:txBody>
          <a:bodyPr/>
          <a:lstStyle/>
          <a:p>
            <a:r>
              <a:rPr lang="en-US" dirty="0"/>
              <a:t>SURVEY PELATIHAN</a:t>
            </a:r>
          </a:p>
        </p:txBody>
      </p:sp>
      <p:sp>
        <p:nvSpPr>
          <p:cNvPr id="3" name="Content Placeholder 2">
            <a:extLst>
              <a:ext uri="{FF2B5EF4-FFF2-40B4-BE49-F238E27FC236}">
                <a16:creationId xmlns:a16="http://schemas.microsoft.com/office/drawing/2014/main" id="{F9459A7E-BF23-4CA5-8894-2ABAF70BC92A}"/>
              </a:ext>
            </a:extLst>
          </p:cNvPr>
          <p:cNvSpPr>
            <a:spLocks noGrp="1"/>
          </p:cNvSpPr>
          <p:nvPr>
            <p:ph idx="1"/>
          </p:nvPr>
        </p:nvSpPr>
        <p:spPr/>
        <p:txBody>
          <a:bodyPr/>
          <a:lstStyle/>
          <a:p>
            <a:pPr marL="0" indent="0">
              <a:buNone/>
            </a:pPr>
            <a:r>
              <a:rPr lang="en-US" dirty="0">
                <a:hlinkClick r:id="rId2"/>
              </a:rPr>
              <a:t>https://docs.google.com/forms/d/e/1FAIpQLSeMYjD0z3DfCBDqGo6tT16coZP_Gi0w37Qule2NaLnEVRQqXA/viewform</a:t>
            </a:r>
            <a:endParaRPr lang="en-US" dirty="0"/>
          </a:p>
          <a:p>
            <a:pPr marL="0" indent="0">
              <a:buNone/>
            </a:pPr>
            <a:endParaRPr lang="en-US" dirty="0"/>
          </a:p>
          <a:p>
            <a:pPr marL="0" indent="0">
              <a:buNone/>
            </a:pPr>
            <a:endParaRPr lang="en-US" dirty="0"/>
          </a:p>
          <a:p>
            <a:pPr marL="0" indent="0">
              <a:buNone/>
            </a:pPr>
            <a:r>
              <a:rPr lang="en-US" dirty="0"/>
              <a:t>WAJIB MENGISI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4164229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C4974-CD3D-4150-A999-258F0E22350F}"/>
              </a:ext>
            </a:extLst>
          </p:cNvPr>
          <p:cNvSpPr>
            <a:spLocks noGrp="1"/>
          </p:cNvSpPr>
          <p:nvPr>
            <p:ph type="title"/>
          </p:nvPr>
        </p:nvSpPr>
        <p:spPr/>
        <p:txBody>
          <a:bodyPr/>
          <a:lstStyle/>
          <a:p>
            <a:r>
              <a:rPr lang="en-US" dirty="0"/>
              <a:t>Board </a:t>
            </a:r>
            <a:r>
              <a:rPr lang="en-US" dirty="0" err="1"/>
              <a:t>Outseal</a:t>
            </a:r>
            <a:r>
              <a:rPr lang="en-US" dirty="0"/>
              <a:t> yang </a:t>
            </a:r>
            <a:r>
              <a:rPr lang="en-US" dirty="0" err="1"/>
              <a:t>kita</a:t>
            </a:r>
            <a:r>
              <a:rPr lang="en-US" dirty="0"/>
              <a:t> </a:t>
            </a:r>
            <a:r>
              <a:rPr lang="en-US" dirty="0" err="1"/>
              <a:t>gunakan</a:t>
            </a:r>
            <a:r>
              <a:rPr lang="en-US" dirty="0"/>
              <a:t> </a:t>
            </a:r>
          </a:p>
        </p:txBody>
      </p:sp>
      <p:sp>
        <p:nvSpPr>
          <p:cNvPr id="3" name="Content Placeholder 2">
            <a:extLst>
              <a:ext uri="{FF2B5EF4-FFF2-40B4-BE49-F238E27FC236}">
                <a16:creationId xmlns:a16="http://schemas.microsoft.com/office/drawing/2014/main" id="{4C78B0C9-5DDF-4CF3-B64B-E2D1C89357EA}"/>
              </a:ext>
            </a:extLst>
          </p:cNvPr>
          <p:cNvSpPr>
            <a:spLocks noGrp="1"/>
          </p:cNvSpPr>
          <p:nvPr>
            <p:ph idx="1"/>
          </p:nvPr>
        </p:nvSpPr>
        <p:spPr>
          <a:xfrm>
            <a:off x="6285838" y="1825625"/>
            <a:ext cx="5067961" cy="4351338"/>
          </a:xfrm>
        </p:spPr>
        <p:txBody>
          <a:bodyPr>
            <a:normAutofit fontScale="77500" lnSpcReduction="20000"/>
          </a:bodyPr>
          <a:lstStyle/>
          <a:p>
            <a:pPr marL="0" indent="0" algn="l">
              <a:buNone/>
            </a:pPr>
            <a:r>
              <a:rPr lang="en-US" b="0" i="0" dirty="0">
                <a:solidFill>
                  <a:srgbClr val="000000"/>
                </a:solidFill>
                <a:effectLst/>
                <a:latin typeface="Roboto" panose="02000000000000000000" pitchFamily="2" charset="0"/>
              </a:rPr>
              <a:t>Fitur</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Analog Input, 2 </a:t>
            </a:r>
            <a:r>
              <a:rPr lang="en-US" b="0" i="0" dirty="0" err="1">
                <a:solidFill>
                  <a:srgbClr val="000000"/>
                </a:solidFill>
                <a:effectLst/>
                <a:latin typeface="Roboto" panose="02000000000000000000" pitchFamily="2" charset="0"/>
              </a:rPr>
              <a:t>jalur</a:t>
            </a:r>
            <a:r>
              <a:rPr lang="en-US" b="0" i="0" dirty="0">
                <a:solidFill>
                  <a:srgbClr val="000000"/>
                </a:solidFill>
                <a:effectLst/>
                <a:latin typeface="Roboto" panose="02000000000000000000" pitchFamily="2" charset="0"/>
              </a:rPr>
              <a:t> ( 0-5V/ 0-20mA)</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High Speed Counter (HSC), ~30kHz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1 Pulse Width Modulation (PWM), ~10kHz</a:t>
            </a:r>
          </a:p>
          <a:p>
            <a:pPr marL="742950" lvl="1" indent="-285750" algn="l">
              <a:buFont typeface="Arial" panose="020B0604020202020204" pitchFamily="34" charset="0"/>
              <a:buChar char="•"/>
            </a:pPr>
            <a:r>
              <a:rPr lang="en-US" b="0" i="0" dirty="0">
                <a:solidFill>
                  <a:srgbClr val="000000"/>
                </a:solidFill>
                <a:effectLst/>
                <a:latin typeface="Roboto" panose="02000000000000000000" pitchFamily="2" charset="0"/>
              </a:rPr>
              <a:t>Nonvolatile memory, EEPROM, FRAM</a:t>
            </a:r>
          </a:p>
          <a:p>
            <a:pPr marL="742950" lvl="1" indent="-285750" algn="l">
              <a:buFont typeface="Arial" panose="020B0604020202020204" pitchFamily="34" charset="0"/>
              <a:buChar char="•"/>
            </a:pPr>
            <a:r>
              <a:rPr lang="en-US" b="0" i="0" dirty="0" err="1">
                <a:solidFill>
                  <a:srgbClr val="000000"/>
                </a:solidFill>
                <a:effectLst/>
                <a:latin typeface="Roboto" panose="02000000000000000000" pitchFamily="2" charset="0"/>
              </a:rPr>
              <a:t>Komunikasi</a:t>
            </a:r>
            <a:endParaRPr lang="en-US" b="0" i="0" dirty="0">
              <a:solidFill>
                <a:srgbClr val="000000"/>
              </a:solidFill>
              <a:effectLst/>
              <a:latin typeface="Roboto" panose="02000000000000000000" pitchFamily="2" charset="0"/>
            </a:endParaRP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MODBUS RTU protocol:</a:t>
            </a: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Onboard RS485, 2 </a:t>
            </a:r>
            <a:r>
              <a:rPr lang="en-US" b="0" i="0" dirty="0" err="1">
                <a:solidFill>
                  <a:srgbClr val="000000"/>
                </a:solidFill>
                <a:effectLst/>
                <a:latin typeface="Roboto" panose="02000000000000000000" pitchFamily="2" charset="0"/>
              </a:rPr>
              <a:t>jalur</a:t>
            </a:r>
            <a:endParaRPr lang="en-US" b="0" i="0" dirty="0">
              <a:solidFill>
                <a:srgbClr val="000000"/>
              </a:solidFill>
              <a:effectLst/>
              <a:latin typeface="Roboto" panose="02000000000000000000" pitchFamily="2" charset="0"/>
            </a:endParaRPr>
          </a:p>
          <a:p>
            <a:pPr marL="1600200" lvl="3" indent="-228600" algn="l">
              <a:buFont typeface="Arial" panose="020B0604020202020204" pitchFamily="34" charset="0"/>
              <a:buChar char="•"/>
            </a:pPr>
            <a:r>
              <a:rPr lang="en-US" b="0" i="0" dirty="0">
                <a:solidFill>
                  <a:srgbClr val="000000"/>
                </a:solidFill>
                <a:effectLst/>
                <a:latin typeface="Roboto" panose="02000000000000000000" pitchFamily="2" charset="0"/>
              </a:rPr>
              <a:t>Bluetooth, external module HC05/HC06</a:t>
            </a:r>
          </a:p>
          <a:p>
            <a:pPr marL="1600200" lvl="3" indent="-228600" algn="l">
              <a:buFont typeface="Arial" panose="020B0604020202020204" pitchFamily="34" charset="0"/>
              <a:buChar char="•"/>
            </a:pPr>
            <a:r>
              <a:rPr lang="en-US" b="0" i="0" dirty="0" err="1">
                <a:solidFill>
                  <a:srgbClr val="000000"/>
                </a:solidFill>
                <a:effectLst/>
                <a:latin typeface="Roboto" panose="02000000000000000000" pitchFamily="2" charset="0"/>
              </a:rPr>
              <a:t>WiFi</a:t>
            </a:r>
            <a:r>
              <a:rPr lang="en-US" b="0" i="0" dirty="0">
                <a:solidFill>
                  <a:srgbClr val="000000"/>
                </a:solidFill>
                <a:effectLst/>
                <a:latin typeface="Roboto" panose="02000000000000000000" pitchFamily="2" charset="0"/>
              </a:rPr>
              <a:t>, external module DT06</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I2C</a:t>
            </a:r>
          </a:p>
          <a:p>
            <a:pPr marL="1143000" lvl="2" indent="-228600" algn="l">
              <a:buFont typeface="Arial" panose="020B0604020202020204" pitchFamily="34" charset="0"/>
              <a:buChar char="•"/>
            </a:pPr>
            <a:r>
              <a:rPr lang="en-US" b="0" i="0" dirty="0">
                <a:solidFill>
                  <a:srgbClr val="000000"/>
                </a:solidFill>
                <a:effectLst/>
                <a:latin typeface="Roboto" panose="02000000000000000000" pitchFamily="2" charset="0"/>
              </a:rPr>
              <a:t>SPI</a:t>
            </a:r>
          </a:p>
          <a:p>
            <a:pPr marL="0" indent="0" algn="l">
              <a:buNone/>
            </a:pPr>
            <a:r>
              <a:rPr lang="en-US" b="0" i="0" dirty="0" err="1">
                <a:solidFill>
                  <a:srgbClr val="000000"/>
                </a:solidFill>
                <a:effectLst/>
                <a:latin typeface="Roboto" panose="02000000000000000000" pitchFamily="2" charset="0"/>
              </a:rPr>
              <a:t>Dimensi</a:t>
            </a:r>
            <a:r>
              <a:rPr lang="en-US" b="0" i="0" dirty="0">
                <a:solidFill>
                  <a:srgbClr val="000000"/>
                </a:solidFill>
                <a:effectLst/>
                <a:latin typeface="Roboto" panose="02000000000000000000" pitchFamily="2" charset="0"/>
              </a:rPr>
              <a:t>: 85,5 mm x 121,2 mm</a:t>
            </a:r>
          </a:p>
          <a:p>
            <a:pPr marL="0" indent="0" algn="l">
              <a:buNone/>
            </a:pPr>
            <a:r>
              <a:rPr lang="en-US" b="0" i="0" dirty="0">
                <a:solidFill>
                  <a:srgbClr val="000000"/>
                </a:solidFill>
                <a:effectLst/>
                <a:latin typeface="Roboto" panose="02000000000000000000" pitchFamily="2" charset="0"/>
              </a:rPr>
              <a:t>Flash Memory: 128kB</a:t>
            </a:r>
          </a:p>
          <a:p>
            <a:pPr marL="0" indent="0" algn="l">
              <a:buNone/>
            </a:pPr>
            <a:r>
              <a:rPr lang="en-US" b="0" i="0" dirty="0">
                <a:solidFill>
                  <a:srgbClr val="000000"/>
                </a:solidFill>
                <a:effectLst/>
                <a:latin typeface="Roboto" panose="02000000000000000000" pitchFamily="2" charset="0"/>
              </a:rPr>
              <a:t>Working temperature: up to 80°C</a:t>
            </a:r>
          </a:p>
          <a:p>
            <a:pPr marL="0" indent="0">
              <a:buNone/>
            </a:pPr>
            <a:endParaRPr lang="en-US" dirty="0"/>
          </a:p>
        </p:txBody>
      </p:sp>
      <p:pic>
        <p:nvPicPr>
          <p:cNvPr id="1026" name="Picture 2">
            <a:extLst>
              <a:ext uri="{FF2B5EF4-FFF2-40B4-BE49-F238E27FC236}">
                <a16:creationId xmlns:a16="http://schemas.microsoft.com/office/drawing/2014/main" id="{A507EC0A-5586-43F8-90FA-6487F8B6A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9314" y="2038662"/>
            <a:ext cx="5067962" cy="4639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876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8558A8-53CC-401A-BE8E-0F69A34CC37D}"/>
              </a:ext>
            </a:extLst>
          </p:cNvPr>
          <p:cNvPicPr>
            <a:picLocks noChangeAspect="1"/>
          </p:cNvPicPr>
          <p:nvPr/>
        </p:nvPicPr>
        <p:blipFill>
          <a:blip r:embed="rId2"/>
          <a:stretch>
            <a:fillRect/>
          </a:stretch>
        </p:blipFill>
        <p:spPr>
          <a:xfrm>
            <a:off x="0" y="1751885"/>
            <a:ext cx="6497612" cy="4740990"/>
          </a:xfrm>
          <a:prstGeom prst="rect">
            <a:avLst/>
          </a:prstGeom>
        </p:spPr>
      </p:pic>
      <p:sp>
        <p:nvSpPr>
          <p:cNvPr id="6" name="Title 1">
            <a:extLst>
              <a:ext uri="{FF2B5EF4-FFF2-40B4-BE49-F238E27FC236}">
                <a16:creationId xmlns:a16="http://schemas.microsoft.com/office/drawing/2014/main" id="{EEFCD789-0CF6-41B0-928B-A010CAE295C5}"/>
              </a:ext>
            </a:extLst>
          </p:cNvPr>
          <p:cNvSpPr>
            <a:spLocks noGrp="1"/>
          </p:cNvSpPr>
          <p:nvPr>
            <p:ph type="title"/>
          </p:nvPr>
        </p:nvSpPr>
        <p:spPr>
          <a:xfrm>
            <a:off x="838200" y="365125"/>
            <a:ext cx="10515600" cy="1325563"/>
          </a:xfrm>
        </p:spPr>
        <p:txBody>
          <a:bodyPr/>
          <a:lstStyle/>
          <a:p>
            <a:r>
              <a:rPr lang="en-US" dirty="0"/>
              <a:t>Alamat </a:t>
            </a:r>
            <a:r>
              <a:rPr lang="en-US" dirty="0" err="1"/>
              <a:t>modbus</a:t>
            </a:r>
            <a:r>
              <a:rPr lang="en-US" dirty="0"/>
              <a:t> pada </a:t>
            </a:r>
            <a:r>
              <a:rPr lang="en-US" dirty="0" err="1"/>
              <a:t>outseal</a:t>
            </a:r>
            <a:endParaRPr lang="en-US" dirty="0"/>
          </a:p>
        </p:txBody>
      </p:sp>
      <p:pic>
        <p:nvPicPr>
          <p:cNvPr id="2050" name="Picture 2" descr="What is Modbus and How does it work? | Schneider Electric USA">
            <a:extLst>
              <a:ext uri="{FF2B5EF4-FFF2-40B4-BE49-F238E27FC236}">
                <a16:creationId xmlns:a16="http://schemas.microsoft.com/office/drawing/2014/main" id="{FF59D7DF-FB18-457A-818A-DF294D8DC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323" y="2458385"/>
            <a:ext cx="5687677" cy="2812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731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2372</TotalTime>
  <Words>1925</Words>
  <Application>Microsoft Office PowerPoint</Application>
  <PresentationFormat>Widescreen</PresentationFormat>
  <Paragraphs>394</Paragraphs>
  <Slides>78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78</vt:i4>
      </vt:variant>
    </vt:vector>
  </HeadingPairs>
  <TitlesOfParts>
    <vt:vector size="85" baseType="lpstr">
      <vt:lpstr>Arial</vt:lpstr>
      <vt:lpstr>Arial Unicode MS</vt:lpstr>
      <vt:lpstr>Calibri</vt:lpstr>
      <vt:lpstr>Calibri Light</vt:lpstr>
      <vt:lpstr>Roboto</vt:lpstr>
      <vt:lpstr>Segoe UI Historic</vt:lpstr>
      <vt:lpstr>Office Theme</vt:lpstr>
      <vt:lpstr>PEMBUATAN MINI SCADA HMI DENGAN BAHASA PEMROGRAMAN PYTHON DAN QML UNTUK PLC OUTSEAL Practical Training Handout</vt:lpstr>
      <vt:lpstr>About me</vt:lpstr>
      <vt:lpstr>REVIEW HMI SCADA</vt:lpstr>
      <vt:lpstr>SEKILAS TENTANG PLC OUTSEAL</vt:lpstr>
      <vt:lpstr>Kenapa memilih outseal PLC </vt:lpstr>
      <vt:lpstr>Board Outseal yang kita gunakan </vt:lpstr>
      <vt:lpstr>Board Outseal yang kita gunakan </vt:lpstr>
      <vt:lpstr>Board Outseal yang kita gunakan </vt:lpstr>
      <vt:lpstr>Alamat modbus pada outseal</vt:lpstr>
      <vt:lpstr>Konversi kode outseal PLC dengan alamat modbus</vt:lpstr>
      <vt:lpstr>Apa itu modbus</vt:lpstr>
      <vt:lpstr>Kenapa harus menggunakan Bahasa pemrograman Python</vt:lpstr>
      <vt:lpstr>PowerPoint Presentation</vt:lpstr>
      <vt:lpstr>PowerPoint Presentation</vt:lpstr>
      <vt:lpstr>Apa itu QML</vt:lpstr>
      <vt:lpstr>PowerPoint Presentation</vt:lpstr>
      <vt:lpstr>Apa saja yang saya sudah buat dengan python QML</vt:lpstr>
      <vt:lpstr>PowerPoint Presentation</vt:lpstr>
      <vt:lpstr>Kelebihan dan kekurangan python qml menurut saya </vt:lpstr>
      <vt:lpstr>Masalah yang umum terjadi apabila baru pertama kali menggunakan python</vt:lpstr>
      <vt:lpstr>timeline</vt:lpstr>
      <vt:lpstr>Yang biasa saya lakukan</vt:lpstr>
      <vt:lpstr>Yang hari ini kita lakukan</vt:lpstr>
      <vt:lpstr>Agenda Workshop</vt:lpstr>
      <vt:lpstr>Kata Kunci</vt:lpstr>
      <vt:lpstr>Preparation #01</vt:lpstr>
      <vt:lpstr>PowerPoint Presentation</vt:lpstr>
      <vt:lpstr>Preparation #02</vt:lpstr>
      <vt:lpstr>Install Library PyQt5</vt:lpstr>
      <vt:lpstr>Install library pyqtchart</vt:lpstr>
      <vt:lpstr>Install Library pyModbus</vt:lpstr>
      <vt:lpstr>Running Example Code</vt:lpstr>
      <vt:lpstr>Running Example Code</vt:lpstr>
      <vt:lpstr>Running Example Code</vt:lpstr>
      <vt:lpstr>RUN EXAMPLE CODE TERLEBIH DAHULU UNTUK MEMASTIKAN PERSIAPAN SUDAH BENAR</vt:lpstr>
      <vt:lpstr>ERROR YANG SERING TERJADI DAN SOLUSINYA</vt:lpstr>
      <vt:lpstr>Hardware Wiring</vt:lpstr>
      <vt:lpstr>TODAY JOBSHEET</vt:lpstr>
      <vt:lpstr>Create new folder</vt:lpstr>
      <vt:lpstr>Jobsheet 0 : Base Code</vt:lpstr>
      <vt:lpstr>Fungsi – fungsi pada Program Python</vt:lpstr>
      <vt:lpstr>Qml base code</vt:lpstr>
      <vt:lpstr>Experiment </vt:lpstr>
      <vt:lpstr>Jobsheet 1 : Digital Output</vt:lpstr>
      <vt:lpstr>Ladder Outseal</vt:lpstr>
      <vt:lpstr>Python</vt:lpstr>
      <vt:lpstr>QML</vt:lpstr>
      <vt:lpstr>QML</vt:lpstr>
      <vt:lpstr>QML</vt:lpstr>
      <vt:lpstr>Nah bagaimana caranya jika kita punya tombol lebih dari satu…….</vt:lpstr>
      <vt:lpstr>Jobsheet 2 : Digital Input</vt:lpstr>
      <vt:lpstr>PROGRAM LADDER</vt:lpstr>
      <vt:lpstr>python</vt:lpstr>
      <vt:lpstr>QML </vt:lpstr>
      <vt:lpstr>QML</vt:lpstr>
      <vt:lpstr>UNTUK MULTIPLE INPUT SEPERTI BIASA ADA DI FOLDER YAA TEMAN TEMANKU </vt:lpstr>
      <vt:lpstr>JOBSHEET 3 : Analog Input</vt:lpstr>
      <vt:lpstr>PROGRAM LADDER</vt:lpstr>
      <vt:lpstr>PYTHON</vt:lpstr>
      <vt:lpstr>QML</vt:lpstr>
      <vt:lpstr>QML</vt:lpstr>
      <vt:lpstr>Ada gak yang lain ?</vt:lpstr>
      <vt:lpstr>JOBSHEET 4 : Analog Output</vt:lpstr>
      <vt:lpstr>PROGRAM LADDER</vt:lpstr>
      <vt:lpstr>Python</vt:lpstr>
      <vt:lpstr>QML</vt:lpstr>
      <vt:lpstr>QML</vt:lpstr>
      <vt:lpstr>Ada slider lain ga ?</vt:lpstr>
      <vt:lpstr>Customize nya itu doang kang ? </vt:lpstr>
      <vt:lpstr>JOBSHEET 5 : Historical Graph</vt:lpstr>
      <vt:lpstr>PYTHON</vt:lpstr>
      <vt:lpstr>QML</vt:lpstr>
      <vt:lpstr>fungsi python qml segitu aja ?</vt:lpstr>
      <vt:lpstr>Saya rasa cukup untuk hari ini, semoga apa yang didapat bisa bermanfaat dan sekian dari saya terimakasih dan mohon maaf apabila banyak kekurangan dari saya pribadi. Sampai bertemu di kesempatan yang akan datang </vt:lpstr>
      <vt:lpstr>Jika ada yang ingin di diskusikan boleh kontak saya via ig</vt:lpstr>
      <vt:lpstr>Dan beri dukungan ke komunitas kami yaitu ardumeka</vt:lpstr>
      <vt:lpstr>Jika ingin berdonasi untuk operasional komunitas Ardumeka</vt:lpstr>
      <vt:lpstr>SURVEY PELATIHAN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QML Arduino GUI</dc:title>
  <dc:creator>User</dc:creator>
  <cp:lastModifiedBy>husnimuttaqin777@gmail.com</cp:lastModifiedBy>
  <cp:revision>305</cp:revision>
  <dcterms:created xsi:type="dcterms:W3CDTF">2022-07-30T08:14:09Z</dcterms:created>
  <dcterms:modified xsi:type="dcterms:W3CDTF">2023-01-26T07:29:36Z</dcterms:modified>
</cp:coreProperties>
</file>